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31" r:id="rId3"/>
    <p:sldId id="334" r:id="rId4"/>
    <p:sldId id="332" r:id="rId5"/>
    <p:sldId id="335" r:id="rId6"/>
    <p:sldId id="349" r:id="rId7"/>
    <p:sldId id="350" r:id="rId8"/>
    <p:sldId id="351" r:id="rId9"/>
    <p:sldId id="353" r:id="rId10"/>
    <p:sldId id="376" r:id="rId11"/>
    <p:sldId id="336" r:id="rId12"/>
    <p:sldId id="344" r:id="rId13"/>
    <p:sldId id="357" r:id="rId14"/>
    <p:sldId id="361" r:id="rId15"/>
    <p:sldId id="362" r:id="rId16"/>
    <p:sldId id="363" r:id="rId17"/>
    <p:sldId id="365" r:id="rId18"/>
    <p:sldId id="364" r:id="rId19"/>
    <p:sldId id="366" r:id="rId20"/>
    <p:sldId id="367" r:id="rId21"/>
    <p:sldId id="368" r:id="rId22"/>
    <p:sldId id="370" r:id="rId23"/>
    <p:sldId id="371" r:id="rId24"/>
    <p:sldId id="372" r:id="rId25"/>
    <p:sldId id="373" r:id="rId26"/>
    <p:sldId id="374" r:id="rId27"/>
    <p:sldId id="343" r:id="rId28"/>
    <p:sldId id="337" r:id="rId29"/>
    <p:sldId id="375" r:id="rId30"/>
    <p:sldId id="340" r:id="rId31"/>
    <p:sldId id="338" r:id="rId32"/>
    <p:sldId id="341" r:id="rId33"/>
  </p:sldIdLst>
  <p:sldSz cx="9906000" cy="6858000" type="A4"/>
  <p:notesSz cx="9906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BEE1C-AD44-144D-B419-82AE993289DB}" v="5" dt="2025-12-15T10:11:10.89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635"/>
  </p:normalViewPr>
  <p:slideViewPr>
    <p:cSldViewPr>
      <p:cViewPr varScale="1">
        <p:scale>
          <a:sx n="120" d="100"/>
          <a:sy n="120" d="100"/>
        </p:scale>
        <p:origin x="984" y="176"/>
      </p:cViewPr>
      <p:guideLst>
        <p:guide orient="horz" pos="720"/>
        <p:guide pos="288"/>
        <p:guide orient="horz" pos="254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NAMJUN" userId="9713ae0f-9189-455e-bc62-143c56ecc443" providerId="ADAL" clId="{D8239A9B-A962-51E8-835D-338F0CDD7DBF}"/>
    <pc:docChg chg="custSel modSld">
      <pc:chgData name="JEONGNAMJUN" userId="9713ae0f-9189-455e-bc62-143c56ecc443" providerId="ADAL" clId="{D8239A9B-A962-51E8-835D-338F0CDD7DBF}" dt="2025-12-15T10:11:16.484" v="138" actId="1076"/>
      <pc:docMkLst>
        <pc:docMk/>
      </pc:docMkLst>
      <pc:sldChg chg="modSp mod">
        <pc:chgData name="JEONGNAMJUN" userId="9713ae0f-9189-455e-bc62-143c56ecc443" providerId="ADAL" clId="{D8239A9B-A962-51E8-835D-338F0CDD7DBF}" dt="2025-12-15T10:04:15.543" v="87" actId="207"/>
        <pc:sldMkLst>
          <pc:docMk/>
          <pc:sldMk cId="0" sldId="256"/>
        </pc:sldMkLst>
        <pc:spChg chg="mod">
          <ac:chgData name="JEONGNAMJUN" userId="9713ae0f-9189-455e-bc62-143c56ecc443" providerId="ADAL" clId="{D8239A9B-A962-51E8-835D-338F0CDD7DBF}" dt="2025-12-15T10:03:56.077" v="27" actId="207"/>
          <ac:spMkLst>
            <pc:docMk/>
            <pc:sldMk cId="0" sldId="256"/>
            <ac:spMk id="3" creationId="{00000000-0000-0000-0000-000000000000}"/>
          </ac:spMkLst>
        </pc:spChg>
        <pc:spChg chg="mod">
          <ac:chgData name="JEONGNAMJUN" userId="9713ae0f-9189-455e-bc62-143c56ecc443" providerId="ADAL" clId="{D8239A9B-A962-51E8-835D-338F0CDD7DBF}" dt="2025-12-15T10:04:15.543" v="87" actId="20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JEONGNAMJUN" userId="9713ae0f-9189-455e-bc62-143c56ecc443" providerId="ADAL" clId="{D8239A9B-A962-51E8-835D-338F0CDD7DBF}" dt="2025-12-15T10:04:25.604" v="105" actId="20577"/>
        <pc:sldMkLst>
          <pc:docMk/>
          <pc:sldMk cId="1550194631" sldId="332"/>
        </pc:sldMkLst>
        <pc:spChg chg="mod">
          <ac:chgData name="JEONGNAMJUN" userId="9713ae0f-9189-455e-bc62-143c56ecc443" providerId="ADAL" clId="{D8239A9B-A962-51E8-835D-338F0CDD7DBF}" dt="2025-12-15T10:04:25.604" v="105" actId="20577"/>
          <ac:spMkLst>
            <pc:docMk/>
            <pc:sldMk cId="1550194631" sldId="332"/>
            <ac:spMk id="3" creationId="{00000000-0000-0000-0000-000000000000}"/>
          </ac:spMkLst>
        </pc:spChg>
      </pc:sldChg>
      <pc:sldChg chg="modSp mod">
        <pc:chgData name="JEONGNAMJUN" userId="9713ae0f-9189-455e-bc62-143c56ecc443" providerId="ADAL" clId="{D8239A9B-A962-51E8-835D-338F0CDD7DBF}" dt="2025-12-15T10:07:37.676" v="133"/>
        <pc:sldMkLst>
          <pc:docMk/>
          <pc:sldMk cId="3825401136" sldId="338"/>
        </pc:sldMkLst>
        <pc:spChg chg="mod">
          <ac:chgData name="JEONGNAMJUN" userId="9713ae0f-9189-455e-bc62-143c56ecc443" providerId="ADAL" clId="{D8239A9B-A962-51E8-835D-338F0CDD7DBF}" dt="2025-12-15T10:07:33.337" v="131"/>
          <ac:spMkLst>
            <pc:docMk/>
            <pc:sldMk cId="3825401136" sldId="338"/>
            <ac:spMk id="9" creationId="{AF45A549-8F80-A1BD-0ED5-36775C4A9F70}"/>
          </ac:spMkLst>
        </pc:spChg>
        <pc:spChg chg="mod">
          <ac:chgData name="JEONGNAMJUN" userId="9713ae0f-9189-455e-bc62-143c56ecc443" providerId="ADAL" clId="{D8239A9B-A962-51E8-835D-338F0CDD7DBF}" dt="2025-12-15T10:07:37.676" v="133"/>
          <ac:spMkLst>
            <pc:docMk/>
            <pc:sldMk cId="3825401136" sldId="338"/>
            <ac:spMk id="10" creationId="{0F3DECDE-815D-E8EB-FC7D-383934D32A0C}"/>
          </ac:spMkLst>
        </pc:spChg>
      </pc:sldChg>
      <pc:sldChg chg="addSp delSp modSp mod delAnim modAnim">
        <pc:chgData name="JEONGNAMJUN" userId="9713ae0f-9189-455e-bc62-143c56ecc443" providerId="ADAL" clId="{D8239A9B-A962-51E8-835D-338F0CDD7DBF}" dt="2025-12-15T10:11:16.484" v="138" actId="1076"/>
        <pc:sldMkLst>
          <pc:docMk/>
          <pc:sldMk cId="2768896784" sldId="340"/>
        </pc:sldMkLst>
        <pc:picChg chg="add mod">
          <ac:chgData name="JEONGNAMJUN" userId="9713ae0f-9189-455e-bc62-143c56ecc443" providerId="ADAL" clId="{D8239A9B-A962-51E8-835D-338F0CDD7DBF}" dt="2025-12-15T10:11:15.312" v="137" actId="1076"/>
          <ac:picMkLst>
            <pc:docMk/>
            <pc:sldMk cId="2768896784" sldId="340"/>
            <ac:picMk id="4" creationId="{11B85AF5-EB56-330F-91AF-53B7E4582287}"/>
          </ac:picMkLst>
        </pc:picChg>
        <pc:picChg chg="mod">
          <ac:chgData name="JEONGNAMJUN" userId="9713ae0f-9189-455e-bc62-143c56ecc443" providerId="ADAL" clId="{D8239A9B-A962-51E8-835D-338F0CDD7DBF}" dt="2025-12-15T10:11:16.484" v="138" actId="1076"/>
          <ac:picMkLst>
            <pc:docMk/>
            <pc:sldMk cId="2768896784" sldId="340"/>
            <ac:picMk id="5" creationId="{CFE1C241-A70A-5B29-3B95-5457A05C4F42}"/>
          </ac:picMkLst>
        </pc:picChg>
        <pc:picChg chg="del">
          <ac:chgData name="JEONGNAMJUN" userId="9713ae0f-9189-455e-bc62-143c56ecc443" providerId="ADAL" clId="{D8239A9B-A962-51E8-835D-338F0CDD7DBF}" dt="2025-12-15T10:11:06.526" v="134" actId="478"/>
          <ac:picMkLst>
            <pc:docMk/>
            <pc:sldMk cId="2768896784" sldId="340"/>
            <ac:picMk id="6" creationId="{850A090A-66E6-0C0B-02BA-98D0AC998615}"/>
          </ac:picMkLst>
        </pc:picChg>
      </pc:sldChg>
      <pc:sldChg chg="modSp mod">
        <pc:chgData name="JEONGNAMJUN" userId="9713ae0f-9189-455e-bc62-143c56ecc443" providerId="ADAL" clId="{D8239A9B-A962-51E8-835D-338F0CDD7DBF}" dt="2025-12-15T10:04:45.498" v="107" actId="207"/>
        <pc:sldMkLst>
          <pc:docMk/>
          <pc:sldMk cId="67856263" sldId="353"/>
        </pc:sldMkLst>
        <pc:spChg chg="mod">
          <ac:chgData name="JEONGNAMJUN" userId="9713ae0f-9189-455e-bc62-143c56ecc443" providerId="ADAL" clId="{D8239A9B-A962-51E8-835D-338F0CDD7DBF}" dt="2025-12-15T10:04:45.498" v="107" actId="207"/>
          <ac:spMkLst>
            <pc:docMk/>
            <pc:sldMk cId="67856263" sldId="353"/>
            <ac:spMk id="10" creationId="{D1622322-27FF-4504-C860-ED4FBAB86B43}"/>
          </ac:spMkLst>
        </pc:spChg>
      </pc:sldChg>
      <pc:sldChg chg="modSp mod">
        <pc:chgData name="JEONGNAMJUN" userId="9713ae0f-9189-455e-bc62-143c56ecc443" providerId="ADAL" clId="{D8239A9B-A962-51E8-835D-338F0CDD7DBF}" dt="2025-12-15T10:05:16.004" v="109" actId="207"/>
        <pc:sldMkLst>
          <pc:docMk/>
          <pc:sldMk cId="3424350291" sldId="362"/>
        </pc:sldMkLst>
        <pc:spChg chg="mod">
          <ac:chgData name="JEONGNAMJUN" userId="9713ae0f-9189-455e-bc62-143c56ecc443" providerId="ADAL" clId="{D8239A9B-A962-51E8-835D-338F0CDD7DBF}" dt="2025-12-15T10:05:16.004" v="109" actId="207"/>
          <ac:spMkLst>
            <pc:docMk/>
            <pc:sldMk cId="3424350291" sldId="362"/>
            <ac:spMk id="5" creationId="{C220C8C5-CAEA-AB01-9FD6-82BEB54F399B}"/>
          </ac:spMkLst>
        </pc:spChg>
      </pc:sldChg>
      <pc:sldChg chg="modSp mod">
        <pc:chgData name="JEONGNAMJUN" userId="9713ae0f-9189-455e-bc62-143c56ecc443" providerId="ADAL" clId="{D8239A9B-A962-51E8-835D-338F0CDD7DBF}" dt="2025-12-15T10:06:06.134" v="118" actId="207"/>
        <pc:sldMkLst>
          <pc:docMk/>
          <pc:sldMk cId="3447484155" sldId="363"/>
        </pc:sldMkLst>
        <pc:spChg chg="mod">
          <ac:chgData name="JEONGNAMJUN" userId="9713ae0f-9189-455e-bc62-143c56ecc443" providerId="ADAL" clId="{D8239A9B-A962-51E8-835D-338F0CDD7DBF}" dt="2025-12-15T10:06:06.134" v="118" actId="207"/>
          <ac:spMkLst>
            <pc:docMk/>
            <pc:sldMk cId="3447484155" sldId="363"/>
            <ac:spMk id="6" creationId="{C750D6DB-D492-16FF-26BB-B6E42FE85558}"/>
          </ac:spMkLst>
        </pc:spChg>
      </pc:sldChg>
      <pc:sldChg chg="modSp mod">
        <pc:chgData name="JEONGNAMJUN" userId="9713ae0f-9189-455e-bc62-143c56ecc443" providerId="ADAL" clId="{D8239A9B-A962-51E8-835D-338F0CDD7DBF}" dt="2025-12-15T10:06:45.922" v="123" actId="207"/>
        <pc:sldMkLst>
          <pc:docMk/>
          <pc:sldMk cId="3229271816" sldId="370"/>
        </pc:sldMkLst>
        <pc:spChg chg="mod">
          <ac:chgData name="JEONGNAMJUN" userId="9713ae0f-9189-455e-bc62-143c56ecc443" providerId="ADAL" clId="{D8239A9B-A962-51E8-835D-338F0CDD7DBF}" dt="2025-12-15T10:06:45.922" v="123" actId="207"/>
          <ac:spMkLst>
            <pc:docMk/>
            <pc:sldMk cId="3229271816" sldId="370"/>
            <ac:spMk id="5" creationId="{286E9E7F-207E-C871-DE9D-BFEDDAE360D7}"/>
          </ac:spMkLst>
        </pc:spChg>
      </pc:sldChg>
      <pc:sldChg chg="modSp mod">
        <pc:chgData name="JEONGNAMJUN" userId="9713ae0f-9189-455e-bc62-143c56ecc443" providerId="ADAL" clId="{D8239A9B-A962-51E8-835D-338F0CDD7DBF}" dt="2025-12-15T10:07:04.835" v="127" actId="207"/>
        <pc:sldMkLst>
          <pc:docMk/>
          <pc:sldMk cId="2013550349" sldId="374"/>
        </pc:sldMkLst>
        <pc:spChg chg="mod">
          <ac:chgData name="JEONGNAMJUN" userId="9713ae0f-9189-455e-bc62-143c56ecc443" providerId="ADAL" clId="{D8239A9B-A962-51E8-835D-338F0CDD7DBF}" dt="2025-12-15T10:07:04.835" v="127" actId="207"/>
          <ac:spMkLst>
            <pc:docMk/>
            <pc:sldMk cId="2013550349" sldId="374"/>
            <ac:spMk id="12" creationId="{F8B2F2E9-B08F-384F-B031-21084B5363C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50" y="2125980"/>
            <a:ext cx="84201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85900" y="3840480"/>
            <a:ext cx="69342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530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01590" y="1577340"/>
            <a:ext cx="430911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95300" y="6461759"/>
            <a:ext cx="641603" cy="2484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02060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2478" y="2640851"/>
            <a:ext cx="9285605" cy="1466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208504" y="6506291"/>
            <a:ext cx="170561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Image </a:t>
            </a:r>
            <a:r>
              <a:rPr spc="-5" dirty="0"/>
              <a:t>Processing</a:t>
            </a:r>
            <a:r>
              <a:rPr spc="-70" dirty="0"/>
              <a:t> </a:t>
            </a:r>
            <a:r>
              <a:rPr dirty="0"/>
              <a:t>Lab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95300" y="6377940"/>
            <a:ext cx="22783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12504" y="6418258"/>
            <a:ext cx="24447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A8A8A"/>
                </a:solidFill>
                <a:latin typeface="Malgun Gothic"/>
                <a:cs typeface="Malgun Gothic"/>
              </a:defRPr>
            </a:lvl1pPr>
          </a:lstStyle>
          <a:p>
            <a:pPr marL="121285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mija-tea/MWSP-final-smart-bollard-system-blo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4780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18275" y="2171297"/>
            <a:ext cx="822911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보고서</a:t>
            </a: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제목 </a:t>
            </a:r>
            <a:r>
              <a:rPr lang="en-US" altLang="ko-KR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3600" b="1" spc="-5" dirty="0">
                <a:solidFill>
                  <a:schemeClr val="bg1"/>
                </a:solidFill>
                <a:latin typeface="Times New Roman"/>
                <a:cs typeface="Times New Roman"/>
              </a:rPr>
              <a:t>Smart Bollard System</a:t>
            </a:r>
            <a:endParaRPr sz="3600" b="1" spc="-5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24600" y="3911489"/>
            <a:ext cx="3122787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학번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400" spc="-5" dirty="0">
                <a:solidFill>
                  <a:schemeClr val="bg1"/>
                </a:solidFill>
                <a:latin typeface="Times New Roman"/>
                <a:cs typeface="Times New Roman"/>
              </a:rPr>
              <a:t>2018100980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이름 </a:t>
            </a:r>
            <a:r>
              <a:rPr lang="en-US" altLang="ko-KR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lang="ko-KR" altLang="en-US"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400" spc="-5" dirty="0" err="1">
                <a:solidFill>
                  <a:schemeClr val="bg1"/>
                </a:solidFill>
                <a:latin typeface="Times New Roman"/>
                <a:cs typeface="Times New Roman"/>
              </a:rPr>
              <a:t>정남준</a:t>
            </a: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9628" y="5259323"/>
            <a:ext cx="1036319" cy="402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54215" y="5285013"/>
            <a:ext cx="24187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20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2000" b="1" spc="-12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20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4138" y="630845"/>
            <a:ext cx="510846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buNone/>
            </a:pP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Mobile/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r>
              <a:rPr lang="en-US" altLang="ko-KR" sz="24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Project</a:t>
            </a:r>
            <a:endParaRPr lang="en-US" altLang="ko-KR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869C-98F6-2218-B16E-2F2B3193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2F1B34A-F5A5-267A-CF35-3E4485EAE3DA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C2EF36-9346-6C53-6D9B-8F5E0731F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목적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B557F-69F6-80CB-F8B7-56F9E207F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05000"/>
            <a:ext cx="7772400" cy="2539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F169BB-B86A-CD54-9046-D6440DBC51D7}"/>
              </a:ext>
            </a:extLst>
          </p:cNvPr>
          <p:cNvSpPr txBox="1"/>
          <p:nvPr/>
        </p:nvSpPr>
        <p:spPr>
          <a:xfrm>
            <a:off x="995666" y="4946775"/>
            <a:ext cx="7914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YOLO</a:t>
            </a:r>
            <a:r>
              <a:rPr lang="ko-KR" altLang="en-US" dirty="0" err="1"/>
              <a:t>를</a:t>
            </a:r>
            <a:r>
              <a:rPr lang="ko-KR" altLang="en-US" dirty="0"/>
              <a:t> 이용하여 오토바이가 감지될 때 감지봉을 작동시킨다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/>
            <a:r>
              <a:rPr lang="ko-KR" altLang="en-US" dirty="0"/>
              <a:t>전체적인 형상은 개찰구의 형태이며</a:t>
            </a:r>
            <a:r>
              <a:rPr lang="en-US" altLang="ko-KR" dirty="0"/>
              <a:t>, </a:t>
            </a:r>
            <a:r>
              <a:rPr lang="ko-KR" altLang="en-US" dirty="0"/>
              <a:t>상시 개방 상태에서 </a:t>
            </a:r>
            <a:r>
              <a:rPr lang="en-US" dirty="0"/>
              <a:t>YOLO </a:t>
            </a:r>
            <a:r>
              <a:rPr lang="ko-KR" altLang="en-US" dirty="0"/>
              <a:t>영상인식으로 </a:t>
            </a:r>
            <a:endParaRPr lang="en-US" altLang="ko-KR" dirty="0"/>
          </a:p>
          <a:p>
            <a:pPr algn="ctr"/>
            <a:r>
              <a:rPr lang="ko-KR" altLang="en-US" dirty="0"/>
              <a:t>오토바이 진입 확인 시 차단봉이 내려오게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99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817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 </a:t>
            </a: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ko-KR" altLang="en-US" sz="2000" dirty="0">
                <a:solidFill>
                  <a:schemeClr val="accent1"/>
                </a:solidFill>
              </a:rPr>
              <a:t>조건대비표</a:t>
            </a:r>
            <a:endParaRPr dirty="0">
              <a:solidFill>
                <a:schemeClr val="accent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D92DE-3313-341A-7253-A23793A03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95621"/>
              </p:ext>
            </p:extLst>
          </p:nvPr>
        </p:nvGraphicFramePr>
        <p:xfrm>
          <a:off x="457200" y="1219200"/>
          <a:ext cx="9296400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180">
                  <a:extLst>
                    <a:ext uri="{9D8B030D-6E8A-4147-A177-3AD203B41FA5}">
                      <a16:colId xmlns:a16="http://schemas.microsoft.com/office/drawing/2014/main" val="1260587217"/>
                    </a:ext>
                  </a:extLst>
                </a:gridCol>
                <a:gridCol w="4096719">
                  <a:extLst>
                    <a:ext uri="{9D8B030D-6E8A-4147-A177-3AD203B41FA5}">
                      <a16:colId xmlns:a16="http://schemas.microsoft.com/office/drawing/2014/main" val="2052591181"/>
                    </a:ext>
                  </a:extLst>
                </a:gridCol>
                <a:gridCol w="472698">
                  <a:extLst>
                    <a:ext uri="{9D8B030D-6E8A-4147-A177-3AD203B41FA5}">
                      <a16:colId xmlns:a16="http://schemas.microsoft.com/office/drawing/2014/main" val="1997852941"/>
                    </a:ext>
                  </a:extLst>
                </a:gridCol>
                <a:gridCol w="472698">
                  <a:extLst>
                    <a:ext uri="{9D8B030D-6E8A-4147-A177-3AD203B41FA5}">
                      <a16:colId xmlns:a16="http://schemas.microsoft.com/office/drawing/2014/main" val="1246177164"/>
                    </a:ext>
                  </a:extLst>
                </a:gridCol>
                <a:gridCol w="3230105">
                  <a:extLst>
                    <a:ext uri="{9D8B030D-6E8A-4147-A177-3AD203B41FA5}">
                      <a16:colId xmlns:a16="http://schemas.microsoft.com/office/drawing/2014/main" val="25583751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시스템 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구현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대체 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소스 파일명 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함수 또는 </a:t>
                      </a:r>
                      <a:r>
                        <a:rPr lang="en-US" altLang="ko-KR" sz="1000" dirty="0"/>
                        <a:t>class</a:t>
                      </a:r>
                      <a:r>
                        <a:rPr lang="ko-KR" altLang="en-US" sz="1000" dirty="0"/>
                        <a:t>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52765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1. Edge System(Python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1-1. YoloV5 pretrained model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dirty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0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Edge_System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9236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1-2. </a:t>
                      </a:r>
                      <a:r>
                        <a:rPr lang="en" altLang="ko-KR" sz="1000" dirty="0" err="1"/>
                        <a:t>Ms</a:t>
                      </a:r>
                      <a:r>
                        <a:rPr lang="en" altLang="ko-KR" sz="1000" dirty="0"/>
                        <a:t> coco </a:t>
                      </a:r>
                      <a:r>
                        <a:rPr lang="ko-KR" altLang="en-US" sz="1000" dirty="0"/>
                        <a:t>훈련데이터 기준 검출 객체 </a:t>
                      </a:r>
                      <a:r>
                        <a:rPr lang="en-US" altLang="ko-KR" sz="1000" dirty="0"/>
                        <a:t>(</a:t>
                      </a:r>
                      <a:r>
                        <a:rPr lang="en" altLang="ko-KR" sz="1000" dirty="0"/>
                        <a:t>Classes) : 80</a:t>
                      </a:r>
                      <a:r>
                        <a:rPr lang="ko-KR" altLang="en-US" sz="1000" dirty="0"/>
                        <a:t>가지 객체 검출 기능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Edge_System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changedetection.py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detect.py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05768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1-3. </a:t>
                      </a:r>
                      <a:r>
                        <a:rPr lang="ko-KR" altLang="en-US" sz="1000" dirty="0"/>
                        <a:t>한 종류의 객체를 동일한 객체로 가능한 </a:t>
                      </a:r>
                      <a:r>
                        <a:rPr lang="en" altLang="ko-KR" sz="1000" dirty="0"/>
                        <a:t>Change Detection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대체 가능 함</a:t>
                      </a:r>
                      <a:r>
                        <a:rPr lang="en-US" altLang="ko-KR" sz="1000" b="1" dirty="0"/>
                        <a:t>)</a:t>
                      </a:r>
                      <a:endParaRPr lang="en" altLang="ko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Edge_System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changedetection.py</a:t>
                      </a:r>
                      <a:r>
                        <a:rPr lang="en-US" altLang="ko-KR" sz="1000" dirty="0"/>
                        <a:t>, 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/bollard/</a:t>
                      </a:r>
                      <a:r>
                        <a:rPr lang="en-US" altLang="ko-KR" sz="1000" dirty="0" err="1"/>
                        <a:t>models.py</a:t>
                      </a:r>
                      <a:r>
                        <a:rPr lang="en-US" altLang="ko-KR" sz="1000" dirty="0"/>
                        <a:t> -&gt; </a:t>
                      </a:r>
                      <a:r>
                        <a:rPr lang="en-US" altLang="ko-KR" sz="1000" dirty="0" err="1"/>
                        <a:t>BollardSetting</a:t>
                      </a:r>
                      <a:r>
                        <a:rPr lang="en-US" altLang="ko-KR" sz="1000" dirty="0"/>
                        <a:t> class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1742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1-4.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Edge_System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changedetection.py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12583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1-5. </a:t>
                      </a:r>
                      <a:r>
                        <a:rPr lang="ko-KR" altLang="en-US" sz="1000" dirty="0"/>
                        <a:t>기타 추가기능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rasp_main</a:t>
                      </a:r>
                      <a:r>
                        <a:rPr lang="en-US" altLang="ko-KR" sz="1000" dirty="0"/>
                        <a:t>, /</a:t>
                      </a:r>
                      <a:r>
                        <a:rPr lang="en-US" altLang="ko-KR" sz="1000" dirty="0" err="1"/>
                        <a:t>rasp_proto</a:t>
                      </a:r>
                      <a:r>
                        <a:rPr lang="en-US" altLang="ko-KR" sz="1000" dirty="0"/>
                        <a:t>, /</a:t>
                      </a:r>
                      <a:r>
                        <a:rPr lang="en-US" altLang="ko-KR" sz="1000" dirty="0" err="1"/>
                        <a:t>rasp_servo</a:t>
                      </a:r>
                      <a:r>
                        <a:rPr lang="en-US" altLang="ko-KR" sz="1000" dirty="0"/>
                        <a:t>, /</a:t>
                      </a:r>
                      <a:r>
                        <a:rPr lang="en-US" altLang="ko-KR" sz="1000" dirty="0" err="1"/>
                        <a:t>rasp_zigbee</a:t>
                      </a:r>
                      <a:r>
                        <a:rPr lang="en-US" altLang="ko-KR" sz="1000" dirty="0"/>
                        <a:t>, /</a:t>
                      </a:r>
                      <a:r>
                        <a:rPr lang="en-US" altLang="ko-KR" sz="1000" dirty="0" err="1"/>
                        <a:t>arduino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4219046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2. Service System(Python, Django </a:t>
                      </a:r>
                      <a:r>
                        <a:rPr lang="ko-KR" altLang="en-US" sz="1000" dirty="0"/>
                        <a:t>기반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" altLang="ko-KR" sz="1000" dirty="0" err="1"/>
                        <a:t>Pythonanywhere</a:t>
                      </a:r>
                      <a:r>
                        <a:rPr lang="en" altLang="ko-KR" sz="1000" dirty="0"/>
                        <a:t> </a:t>
                      </a:r>
                      <a:r>
                        <a:rPr lang="ko-KR" altLang="en-US" sz="1000" dirty="0"/>
                        <a:t>클라우드상 서비스 구동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2-1. </a:t>
                      </a:r>
                      <a:r>
                        <a:rPr lang="ko-KR" altLang="en-US" sz="1000" dirty="0"/>
                        <a:t>사용자 보안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보안키를 이용한 로그인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photoblogserver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urls.py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settings.py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04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2-2. Image Blog </a:t>
                      </a:r>
                      <a:r>
                        <a:rPr lang="ko-KR" altLang="en-US" sz="1000" dirty="0"/>
                        <a:t>및 관리 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일부 확장 기능 가능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/blog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6181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2-3. </a:t>
                      </a:r>
                      <a:r>
                        <a:rPr lang="ko-KR" altLang="en-US" sz="1000" dirty="0"/>
                        <a:t>게시를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/blog/</a:t>
                      </a:r>
                      <a:r>
                        <a:rPr lang="en-US" altLang="ko-KR" sz="1000" dirty="0" err="1"/>
                        <a:t>urls.py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9916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2-4.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제공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/blog/</a:t>
                      </a:r>
                      <a:r>
                        <a:rPr lang="en-US" altLang="ko-KR" sz="1000" dirty="0" err="1"/>
                        <a:t>urls.py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22800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2-5. </a:t>
                      </a:r>
                      <a:r>
                        <a:rPr lang="ko-KR" altLang="en-US" sz="1000" dirty="0"/>
                        <a:t>기타 추가 기능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더 있을 경우 아래 표 추가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Service_System</a:t>
                      </a:r>
                      <a:r>
                        <a:rPr lang="en-US" altLang="ko-KR" sz="1000" dirty="0"/>
                        <a:t>/bollard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2395334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 Client System(Android, Native App,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3.1. Image list view </a:t>
                      </a:r>
                      <a:r>
                        <a:rPr lang="ko-KR" altLang="en-US" sz="1000" dirty="0"/>
                        <a:t>기능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공통 기능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개별 제안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/main/java/com/</a:t>
                      </a:r>
                      <a:r>
                        <a:rPr lang="en-US" altLang="ko-KR" sz="1000" dirty="0" err="1"/>
                        <a:t>playjnj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photoviewer</a:t>
                      </a:r>
                      <a:r>
                        <a:rPr lang="en-US" altLang="ko-KR" sz="1000" dirty="0"/>
                        <a:t>/</a:t>
                      </a:r>
                      <a:r>
                        <a:rPr lang="en-US" altLang="ko-KR" sz="1000" dirty="0" err="1"/>
                        <a:t>MainActivity.java</a:t>
                      </a:r>
                      <a:r>
                        <a:rPr lang="en-US" altLang="ko-KR" sz="1000" dirty="0"/>
                        <a:t>, Image*.java, /</a:t>
                      </a:r>
                      <a:r>
                        <a:rPr lang="en-US" altLang="ko-KR" sz="1000" dirty="0" err="1"/>
                        <a:t>Client_System</a:t>
                      </a:r>
                      <a:r>
                        <a:rPr lang="en-US" altLang="ko-KR" sz="1000" dirty="0"/>
                        <a:t>/app/</a:t>
                      </a:r>
                      <a:r>
                        <a:rPr lang="en-US" altLang="ko-KR" sz="1000" dirty="0" err="1"/>
                        <a:t>src</a:t>
                      </a:r>
                      <a:r>
                        <a:rPr lang="en-US" altLang="ko-KR" sz="1000" dirty="0"/>
                        <a:t>/main/res/layout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2134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3.2. Image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획득을 위한 </a:t>
                      </a:r>
                      <a:r>
                        <a:rPr lang="en" altLang="ko-KR" sz="1000" dirty="0"/>
                        <a:t>HTTP </a:t>
                      </a:r>
                      <a:r>
                        <a:rPr lang="en" altLang="ko-KR" sz="1000" dirty="0" err="1"/>
                        <a:t>Restfull</a:t>
                      </a:r>
                      <a:r>
                        <a:rPr lang="en" altLang="ko-KR" sz="1000" dirty="0"/>
                        <a:t> API </a:t>
                      </a:r>
                      <a:r>
                        <a:rPr lang="ko-KR" altLang="en-US" sz="1000" dirty="0"/>
                        <a:t>사용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위와 같은 </a:t>
                      </a:r>
                      <a:r>
                        <a:rPr lang="en-US" altLang="ko-KR" sz="1000" dirty="0"/>
                        <a:t>path, </a:t>
                      </a:r>
                      <a:r>
                        <a:rPr lang="en-US" altLang="ko-KR" sz="1000" dirty="0" err="1"/>
                        <a:t>ApiService.java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RetrofitClient.java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5660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3.3. </a:t>
                      </a:r>
                      <a:r>
                        <a:rPr lang="ko-KR" altLang="en-US" sz="1000" dirty="0"/>
                        <a:t>공통기능 및 추가기능을 활용한 사용자 시나리오 및 </a:t>
                      </a:r>
                      <a:r>
                        <a:rPr lang="en" altLang="ko-KR" sz="1000" dirty="0"/>
                        <a:t>UI </a:t>
                      </a:r>
                      <a:r>
                        <a:rPr lang="ko-KR" altLang="en-US" sz="1000" dirty="0"/>
                        <a:t>제공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신규 추가 필요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6269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3-4. </a:t>
                      </a:r>
                      <a:r>
                        <a:rPr lang="ko-KR" altLang="en-US" sz="1000" dirty="0"/>
                        <a:t>추가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위와 같은 </a:t>
                      </a:r>
                      <a:r>
                        <a:rPr lang="en-US" altLang="ko-KR" sz="1000" dirty="0"/>
                        <a:t>path, Bollard*.java, </a:t>
                      </a:r>
                      <a:r>
                        <a:rPr lang="en-US" altLang="ko-KR" sz="1000" dirty="0" err="1"/>
                        <a:t>activity_bollard_control.xml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639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EE29A9E-2651-0ECD-62F6-9038AC91C5AC}"/>
              </a:ext>
            </a:extLst>
          </p:cNvPr>
          <p:cNvSpPr txBox="1"/>
          <p:nvPr/>
        </p:nvSpPr>
        <p:spPr>
          <a:xfrm>
            <a:off x="2136363" y="6210346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추가기능을 제외한 나머지 조건은 전부 기존 조건 사용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530985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953FC-8DC7-DEB6-AC4F-171A8F72D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C2D131-20C9-3743-0C3C-F48B12A4E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33855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1-1. YoloV5 pretrained model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55D85F-00FE-084D-E0CF-39CB19F72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78" y="1802779"/>
            <a:ext cx="2176908" cy="28956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502D584-5041-3DEE-4442-D81D46526F57}"/>
              </a:ext>
            </a:extLst>
          </p:cNvPr>
          <p:cNvSpPr/>
          <p:nvPr/>
        </p:nvSpPr>
        <p:spPr>
          <a:xfrm>
            <a:off x="2286000" y="3378599"/>
            <a:ext cx="1151128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174C29-1665-BAD6-A302-AF132CEA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87571"/>
            <a:ext cx="2687791" cy="3532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926B40-2D60-3D1E-5AA2-14E35267F82E}"/>
              </a:ext>
            </a:extLst>
          </p:cNvPr>
          <p:cNvSpPr txBox="1"/>
          <p:nvPr/>
        </p:nvSpPr>
        <p:spPr>
          <a:xfrm>
            <a:off x="2561960" y="5340829"/>
            <a:ext cx="4782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YOLOv5</a:t>
            </a:r>
            <a:r>
              <a:rPr lang="ko-KR" altLang="en-US" dirty="0" err="1"/>
              <a:t>를</a:t>
            </a:r>
            <a:r>
              <a:rPr lang="ko-KR" altLang="en-US" dirty="0"/>
              <a:t> 이용하여 </a:t>
            </a:r>
            <a:r>
              <a:rPr lang="en-US" altLang="ko-KR" dirty="0"/>
              <a:t>N</a:t>
            </a:r>
            <a:r>
              <a:rPr lang="ko-KR" altLang="en-US" dirty="0"/>
              <a:t>초마다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0.25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메인서버로</a:t>
            </a:r>
            <a:r>
              <a:rPr lang="ko-KR" altLang="en-US" dirty="0"/>
              <a:t> 오토바이 감지결과와 이미지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925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6EF43-1F0A-7AFD-DF39-7B0C6E45D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B8613B-8868-5537-A060-43941C25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9E3DD7E-006D-725E-F6B0-AC9E6E905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553998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1-2.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Ms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coco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훈련데이터 기준 검출 객체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Classes) : 80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가지 객체 검출 기능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800" dirty="0">
              <a:latin typeface="+mn-ea"/>
              <a:cs typeface="Gulim"/>
            </a:endParaRPr>
          </a:p>
          <a:p>
            <a:endParaRPr kumimoji="1" lang="ko-KR" alt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69A03A-4F64-293F-69B2-68E15B30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1828800"/>
            <a:ext cx="2007629" cy="26382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67AE45-9362-CF0C-71AA-8E57817E8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" y="1696998"/>
            <a:ext cx="3375986" cy="2417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A72F6D-FD4A-F20E-9D18-2D1EA42C4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133600"/>
            <a:ext cx="3926511" cy="24178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1183D2-4B25-89C6-FC20-7791BCBF06DE}"/>
              </a:ext>
            </a:extLst>
          </p:cNvPr>
          <p:cNvSpPr txBox="1"/>
          <p:nvPr/>
        </p:nvSpPr>
        <p:spPr>
          <a:xfrm>
            <a:off x="1701148" y="5340829"/>
            <a:ext cx="661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검출된 </a:t>
            </a:r>
            <a:r>
              <a:rPr lang="en-US" altLang="ko-KR" dirty="0"/>
              <a:t>object </a:t>
            </a:r>
            <a:r>
              <a:rPr lang="ko-KR" altLang="en-US" dirty="0"/>
              <a:t>의 </a:t>
            </a:r>
            <a:r>
              <a:rPr lang="en-US" altLang="ko-KR" dirty="0"/>
              <a:t>class </a:t>
            </a:r>
            <a:r>
              <a:rPr lang="ko-KR" altLang="en-US" dirty="0"/>
              <a:t>및 </a:t>
            </a:r>
            <a:r>
              <a:rPr lang="en-US" altLang="ko-KR" dirty="0"/>
              <a:t>bounding box</a:t>
            </a:r>
            <a:r>
              <a:rPr lang="ko-KR" altLang="en-US" dirty="0"/>
              <a:t> 데이터를 메인 서버에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936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AC268-46ED-571A-F6D6-4EAA5979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5E12B8-D9CC-83B7-0D99-8371DF347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36EEC79-0476-30E4-62ED-7D64FF106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430887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1-3.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한 종류의 객체를 동일한 객체로 가능한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Change Detection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 (</a:t>
            </a:r>
            <a:r>
              <a:rPr lang="ko-KR" altLang="en-US" sz="1400" b="1" spc="-5" dirty="0">
                <a:solidFill>
                  <a:srgbClr val="558ED5"/>
                </a:solidFill>
                <a:latin typeface="+mn-ea"/>
                <a:cs typeface="Malgun Gothic"/>
              </a:rPr>
              <a:t>대체 가능 함</a:t>
            </a:r>
            <a:r>
              <a:rPr lang="en-US" altLang="ko-KR" sz="1400" b="1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3385B3-517F-DF55-4514-9FCF9D3884C6}"/>
              </a:ext>
            </a:extLst>
          </p:cNvPr>
          <p:cNvSpPr txBox="1"/>
          <p:nvPr/>
        </p:nvSpPr>
        <p:spPr>
          <a:xfrm>
            <a:off x="1557849" y="5340829"/>
            <a:ext cx="690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검출한 </a:t>
            </a:r>
            <a:r>
              <a:rPr lang="en-US" altLang="ko-KR" dirty="0"/>
              <a:t>model</a:t>
            </a:r>
            <a:r>
              <a:rPr lang="ko-KR" altLang="en-US" dirty="0"/>
              <a:t> 의 </a:t>
            </a:r>
            <a:r>
              <a:rPr lang="en-US" altLang="ko-KR" dirty="0"/>
              <a:t>class(</a:t>
            </a:r>
            <a:r>
              <a:rPr lang="ko-KR" altLang="en-US" dirty="0"/>
              <a:t>여기서는 오토바이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 err="1"/>
              <a:t>에</a:t>
            </a:r>
            <a:r>
              <a:rPr lang="ko-KR" altLang="en-US" dirty="0"/>
              <a:t> 저장해놓고 사용</a:t>
            </a:r>
            <a:endParaRPr lang="en-US" altLang="ko-KR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BEE49-E8E1-796A-C2F4-A95D8250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26" y="2971800"/>
            <a:ext cx="5713346" cy="76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86792-9999-1177-8C27-5B51F45D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D407D-8DCC-5932-EDC2-A2F69C75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CC10226E-7248-5C2B-7DE3-DE48A304B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1-4.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9766F9-1C98-7C76-B253-62577EC3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362200"/>
            <a:ext cx="3867150" cy="78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023FDC-1494-CE41-304A-389B4F92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297" y="1358444"/>
            <a:ext cx="4924662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0C8C5-CAEA-AB01-9FD6-82BEB54F399B}"/>
              </a:ext>
            </a:extLst>
          </p:cNvPr>
          <p:cNvSpPr txBox="1"/>
          <p:nvPr/>
        </p:nvSpPr>
        <p:spPr>
          <a:xfrm>
            <a:off x="692915" y="5340829"/>
            <a:ext cx="863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이미지를 계속해서 </a:t>
            </a:r>
            <a:r>
              <a:rPr lang="en-US" altLang="ko-KR" dirty="0"/>
              <a:t>main server</a:t>
            </a:r>
            <a:r>
              <a:rPr lang="ko-KR" altLang="en-US" dirty="0" err="1"/>
              <a:t>에</a:t>
            </a:r>
            <a:r>
              <a:rPr lang="ko-KR" altLang="en-US" dirty="0"/>
              <a:t> 전송</a:t>
            </a:r>
            <a:r>
              <a:rPr lang="en-US" altLang="ko-KR" dirty="0"/>
              <a:t>.</a:t>
            </a:r>
            <a:r>
              <a:rPr lang="ko-KR" altLang="en-US" dirty="0"/>
              <a:t> 게시할지 말지의 판단은 </a:t>
            </a:r>
            <a:r>
              <a:rPr lang="en-US" altLang="ko-KR" dirty="0"/>
              <a:t>main server</a:t>
            </a:r>
            <a:r>
              <a:rPr lang="ko-KR" altLang="en-US" dirty="0"/>
              <a:t>에서 수행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감지될때마다</a:t>
            </a:r>
            <a:r>
              <a:rPr lang="en-US" altLang="ko-KR" dirty="0"/>
              <a:t>/</a:t>
            </a:r>
            <a:r>
              <a:rPr lang="ko-KR" altLang="en-US" dirty="0"/>
              <a:t>감지가 </a:t>
            </a:r>
            <a:r>
              <a:rPr lang="ko-KR" altLang="en-US" dirty="0" err="1"/>
              <a:t>풀릴때마다</a:t>
            </a:r>
            <a:r>
              <a:rPr lang="ko-KR" altLang="en-US" dirty="0"/>
              <a:t> </a:t>
            </a:r>
            <a:r>
              <a:rPr lang="ko-KR" altLang="en-US" dirty="0" err="1"/>
              <a:t>볼라드를</a:t>
            </a:r>
            <a:r>
              <a:rPr lang="ko-KR" altLang="en-US" dirty="0"/>
              <a:t> 작동시키면 </a:t>
            </a:r>
            <a:r>
              <a:rPr lang="en-US" altLang="ko-KR" dirty="0"/>
              <a:t>FP,FN</a:t>
            </a:r>
            <a:r>
              <a:rPr lang="ko-KR" altLang="en-US" dirty="0"/>
              <a:t> 시 </a:t>
            </a:r>
            <a:r>
              <a:rPr lang="ko-KR" altLang="en-US" dirty="0">
                <a:solidFill>
                  <a:srgbClr val="FF0000"/>
                </a:solidFill>
              </a:rPr>
              <a:t>급작스런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작동</a:t>
            </a:r>
            <a:r>
              <a:rPr lang="ko-KR" altLang="en-US" dirty="0"/>
              <a:t>으로</a:t>
            </a:r>
            <a:endParaRPr lang="en-US" altLang="ko-KR" dirty="0"/>
          </a:p>
          <a:p>
            <a:pPr algn="ctr"/>
            <a:r>
              <a:rPr lang="ko-KR" altLang="en-US" dirty="0" err="1"/>
              <a:t>서보모터에</a:t>
            </a:r>
            <a:r>
              <a:rPr lang="ko-KR" altLang="en-US" dirty="0"/>
              <a:t> 무리가 발생함과 동시에 급 오작동으로 사람이 </a:t>
            </a:r>
            <a:r>
              <a:rPr lang="ko-KR" altLang="en-US" dirty="0" err="1"/>
              <a:t>볼라드에</a:t>
            </a:r>
            <a:r>
              <a:rPr lang="ko-KR" altLang="en-US" dirty="0"/>
              <a:t> 맞을 수 있음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4350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85DD0-7C9F-85CC-B13E-2163F76A6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34CD-2C66-EBB0-8A68-10811FCD0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sz="2000" dirty="0">
                <a:solidFill>
                  <a:schemeClr val="tx2"/>
                </a:solidFill>
              </a:rPr>
              <a:t>기능 </a:t>
            </a:r>
            <a:r>
              <a:rPr lang="en-US" altLang="ko-KR" sz="2000" dirty="0">
                <a:solidFill>
                  <a:schemeClr val="tx2"/>
                </a:solidFill>
              </a:rPr>
              <a:t>-</a:t>
            </a:r>
            <a:r>
              <a:rPr lang="ko-KR" altLang="en-US" sz="2000" dirty="0">
                <a:solidFill>
                  <a:schemeClr val="tx2"/>
                </a:solidFill>
              </a:rPr>
              <a:t> </a:t>
            </a:r>
            <a:r>
              <a:rPr lang="en-US" altLang="ko-KR" sz="2000" dirty="0">
                <a:solidFill>
                  <a:schemeClr val="tx2"/>
                </a:solidFill>
              </a:rPr>
              <a:t>1. Edge System(Python </a:t>
            </a:r>
            <a:r>
              <a:rPr lang="ko-KR" altLang="en-US" sz="2000" dirty="0">
                <a:solidFill>
                  <a:schemeClr val="tx2"/>
                </a:solidFill>
              </a:rPr>
              <a:t>기반</a:t>
            </a:r>
            <a:r>
              <a:rPr lang="en-US" altLang="ko-KR" sz="2000" dirty="0">
                <a:solidFill>
                  <a:schemeClr val="tx2"/>
                </a:solidFill>
              </a:rPr>
              <a:t>, </a:t>
            </a:r>
            <a:r>
              <a:rPr lang="ko-KR" altLang="en-US" sz="2000" dirty="0">
                <a:solidFill>
                  <a:schemeClr val="tx2"/>
                </a:solidFill>
              </a:rPr>
              <a:t>공통</a:t>
            </a:r>
            <a:r>
              <a:rPr lang="en-US" altLang="ko-KR" sz="2000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0D19958E-382A-D761-7BD9-8437894AE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1-5,6.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0D6DB-D492-16FF-26BB-B6E42FE85558}"/>
              </a:ext>
            </a:extLst>
          </p:cNvPr>
          <p:cNvSpPr txBox="1"/>
          <p:nvPr/>
        </p:nvSpPr>
        <p:spPr>
          <a:xfrm>
            <a:off x="302985" y="1592558"/>
            <a:ext cx="56028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기능 </a:t>
            </a:r>
            <a:r>
              <a:rPr lang="en-US" altLang="ko-KR" sz="1600" dirty="0"/>
              <a:t>1.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라즈베리파이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GPIO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이용해 </a:t>
            </a:r>
            <a:r>
              <a:rPr lang="ko-KR" altLang="en-US" sz="1600" dirty="0" err="1">
                <a:solidFill>
                  <a:srgbClr val="FF0000"/>
                </a:solidFill>
              </a:rPr>
              <a:t>서보모터로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볼라드</a:t>
            </a:r>
            <a:r>
              <a:rPr lang="ko-KR" altLang="en-US" sz="1600" dirty="0">
                <a:solidFill>
                  <a:srgbClr val="FF0000"/>
                </a:solidFill>
              </a:rPr>
              <a:t> 제어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라즈베리파이는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ffmpeg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스트리밍</a:t>
            </a:r>
            <a:r>
              <a:rPr lang="ko-KR" altLang="en-US" sz="1600" dirty="0"/>
              <a:t>을 통해</a:t>
            </a:r>
            <a:endParaRPr lang="en-US" altLang="ko-KR" sz="1600" dirty="0"/>
          </a:p>
          <a:p>
            <a:r>
              <a:rPr lang="en-US" altLang="ko-KR" sz="1600" dirty="0"/>
              <a:t>YOLO </a:t>
            </a:r>
            <a:r>
              <a:rPr lang="ko-KR" altLang="en-US" sz="1600" dirty="0" err="1"/>
              <a:t>엣지</a:t>
            </a:r>
            <a:r>
              <a:rPr lang="ko-KR" altLang="en-US" sz="1600" dirty="0"/>
              <a:t> 시스템에 비디오 스트리밍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라즈베리파이가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설치되어있지</a:t>
            </a:r>
            <a:r>
              <a:rPr lang="ko-KR" altLang="en-US" sz="1600" dirty="0"/>
              <a:t> 않은 </a:t>
            </a:r>
            <a:r>
              <a:rPr lang="ko-KR" altLang="en-US" sz="1600" dirty="0" err="1"/>
              <a:t>볼라드에는</a:t>
            </a:r>
            <a:endParaRPr lang="en-US" altLang="ko-KR" sz="1600" dirty="0"/>
          </a:p>
          <a:p>
            <a:r>
              <a:rPr lang="ko-KR" altLang="en-US" sz="1600" dirty="0" err="1"/>
              <a:t>아두이노</a:t>
            </a:r>
            <a:r>
              <a:rPr lang="ko-KR" altLang="en-US" sz="1600" dirty="0"/>
              <a:t> 설치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zigbee</a:t>
            </a:r>
            <a:r>
              <a:rPr lang="en-US" altLang="ko-KR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통신</a:t>
            </a:r>
            <a:r>
              <a:rPr lang="ko-KR" altLang="en-US" sz="1600" dirty="0"/>
              <a:t>으로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동기화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라즈베리파이</a:t>
            </a:r>
            <a:r>
              <a:rPr lang="en-US" altLang="ko-KR" sz="1600" dirty="0"/>
              <a:t>(</a:t>
            </a:r>
            <a:r>
              <a:rPr lang="en-US" altLang="ko-KR" sz="1600" dirty="0" err="1">
                <a:solidFill>
                  <a:srgbClr val="FF0000"/>
                </a:solidFill>
              </a:rPr>
              <a:t>GoLang</a:t>
            </a:r>
            <a:r>
              <a:rPr lang="en-US" altLang="ko-KR" sz="1600" dirty="0"/>
              <a:t>)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MainServer</a:t>
            </a:r>
            <a:r>
              <a:rPr lang="en-US" altLang="ko-KR" sz="1600" dirty="0"/>
              <a:t> </a:t>
            </a:r>
            <a:r>
              <a:rPr lang="ko-KR" altLang="en-US" sz="1600" dirty="0"/>
              <a:t>는 </a:t>
            </a:r>
            <a:r>
              <a:rPr lang="en-US" altLang="ko-KR" sz="1600" dirty="0">
                <a:solidFill>
                  <a:srgbClr val="FF0000"/>
                </a:solidFill>
              </a:rPr>
              <a:t>GRPC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이용하여</a:t>
            </a:r>
            <a:r>
              <a:rPr lang="en-US" altLang="ko-KR" sz="1600" dirty="0"/>
              <a:t>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개폐 여부 및 시스템 설정 공유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5.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아두이노</a:t>
            </a:r>
            <a:r>
              <a:rPr lang="en-US" altLang="ko-KR" sz="1600" dirty="0"/>
              <a:t>(C</a:t>
            </a:r>
            <a:r>
              <a:rPr lang="ko-KR" altLang="en-US" sz="1600" dirty="0"/>
              <a:t>언어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-US" altLang="ko-KR" sz="1600" dirty="0"/>
              <a:t>Zigbee</a:t>
            </a:r>
            <a:r>
              <a:rPr lang="ko-KR" altLang="en-US" sz="1600" dirty="0"/>
              <a:t>로 데이터를 받고</a:t>
            </a:r>
            <a:endParaRPr lang="en-US" altLang="ko-KR" sz="1600" dirty="0"/>
          </a:p>
          <a:p>
            <a:r>
              <a:rPr lang="ko-KR" altLang="en-US" sz="1600" dirty="0"/>
              <a:t>데이터에 따라 </a:t>
            </a:r>
            <a:r>
              <a:rPr lang="ko-KR" altLang="en-US" sz="1600" dirty="0" err="1"/>
              <a:t>서보모터</a:t>
            </a:r>
            <a:r>
              <a:rPr lang="ko-KR" altLang="en-US" sz="1600" dirty="0"/>
              <a:t> 작동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6.</a:t>
            </a:r>
            <a:r>
              <a:rPr lang="ko-KR" altLang="en-US" sz="1600" dirty="0"/>
              <a:t> 이전 슬라이드에서 언급했던 </a:t>
            </a:r>
            <a:r>
              <a:rPr lang="en-US" altLang="ko-KR" sz="1600" dirty="0">
                <a:solidFill>
                  <a:srgbClr val="FF0000"/>
                </a:solidFill>
              </a:rPr>
              <a:t>FN, FP Tolerance</a:t>
            </a:r>
            <a:r>
              <a:rPr lang="ko-KR" altLang="en-US" sz="1600" dirty="0" err="1">
                <a:solidFill>
                  <a:srgbClr val="FF0000"/>
                </a:solidFill>
              </a:rPr>
              <a:t>를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위한 알고리즘</a:t>
            </a:r>
            <a:r>
              <a:rPr lang="ko-KR" altLang="en-US" sz="1600" dirty="0"/>
              <a:t> 추가</a:t>
            </a:r>
            <a:r>
              <a:rPr lang="en-US" altLang="ko-KR" sz="1600" dirty="0"/>
              <a:t>(</a:t>
            </a:r>
            <a:r>
              <a:rPr lang="ko-KR" altLang="en-US" sz="1600" dirty="0"/>
              <a:t>오토바이 감지되었다고 바로 </a:t>
            </a:r>
            <a:endParaRPr lang="en-US" altLang="ko-KR" sz="1600" dirty="0"/>
          </a:p>
          <a:p>
            <a:r>
              <a:rPr lang="ko-KR" altLang="en-US" sz="1600" dirty="0"/>
              <a:t>처리하는 것이 아닌</a:t>
            </a:r>
            <a:r>
              <a:rPr lang="en-US" altLang="ko-KR" sz="1600" dirty="0"/>
              <a:t>,</a:t>
            </a:r>
            <a:r>
              <a:rPr lang="ko-KR" altLang="en-US" sz="1600" dirty="0"/>
              <a:t> 감지를 추종하는 변수를 만들어</a:t>
            </a:r>
            <a:endParaRPr lang="en-US" altLang="ko-KR" sz="1600" dirty="0"/>
          </a:p>
          <a:p>
            <a:r>
              <a:rPr lang="ko-KR" altLang="en-US" sz="1600" dirty="0"/>
              <a:t>조건부 처리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pic>
        <p:nvPicPr>
          <p:cNvPr id="7" name="그림 17">
            <a:extLst>
              <a:ext uri="{FF2B5EF4-FFF2-40B4-BE49-F238E27FC236}">
                <a16:creationId xmlns:a16="http://schemas.microsoft.com/office/drawing/2014/main" id="{406EC022-D152-0589-EA12-7002B6C79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98" t="1811" b="7110"/>
          <a:stretch/>
        </p:blipFill>
        <p:spPr>
          <a:xfrm>
            <a:off x="5666586" y="3295746"/>
            <a:ext cx="1822318" cy="240015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그림 21">
            <a:extLst>
              <a:ext uri="{FF2B5EF4-FFF2-40B4-BE49-F238E27FC236}">
                <a16:creationId xmlns:a16="http://schemas.microsoft.com/office/drawing/2014/main" id="{360EA4B6-F3BE-9352-6750-BB061748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01" y="1828435"/>
            <a:ext cx="1485599" cy="1485599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0" name="그림 11">
            <a:extLst>
              <a:ext uri="{FF2B5EF4-FFF2-40B4-BE49-F238E27FC236}">
                <a16:creationId xmlns:a16="http://schemas.microsoft.com/office/drawing/2014/main" id="{4AA0F6F1-A264-03C9-911F-7A870A913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008" y="1797955"/>
            <a:ext cx="2332268" cy="310969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BE64B4-CD00-23CF-6C42-6CCAE5D74DBF}"/>
              </a:ext>
            </a:extLst>
          </p:cNvPr>
          <p:cNvSpPr txBox="1"/>
          <p:nvPr/>
        </p:nvSpPr>
        <p:spPr>
          <a:xfrm>
            <a:off x="7772400" y="511710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볼라드</a:t>
            </a:r>
            <a:r>
              <a:rPr lang="ko-KR" altLang="en-US" dirty="0"/>
              <a:t> 실물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447484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C6B46-0815-32F9-B069-444FDDDC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3597C-96FA-A73D-5EEC-D7457409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32A70C-DFA6-2812-74A1-F6CFA0C02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2-1.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사용자 보안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보안키를 이용한 로그인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EF6F4-8F58-56EC-AAB2-281E46B74FBD}"/>
              </a:ext>
            </a:extLst>
          </p:cNvPr>
          <p:cNvSpPr txBox="1"/>
          <p:nvPr/>
        </p:nvSpPr>
        <p:spPr>
          <a:xfrm>
            <a:off x="1779821" y="5340829"/>
            <a:ext cx="6457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토큰을 이용한 인증 시스템</a:t>
            </a:r>
            <a:endParaRPr lang="en-US" altLang="ko-KR" dirty="0"/>
          </a:p>
          <a:p>
            <a:pPr algn="ctr"/>
            <a:r>
              <a:rPr lang="en-US" altLang="ko-KR" dirty="0" err="1"/>
              <a:t>createsuperuser</a:t>
            </a:r>
            <a:r>
              <a:rPr lang="en-US" altLang="ko-KR" dirty="0"/>
              <a:t>, </a:t>
            </a:r>
            <a:r>
              <a:rPr lang="en-US" altLang="ko-KR" dirty="0" err="1"/>
              <a:t>drf_create_token</a:t>
            </a:r>
            <a:r>
              <a:rPr lang="en-US" altLang="ko-KR" dirty="0"/>
              <a:t> </a:t>
            </a:r>
            <a:r>
              <a:rPr lang="ko-KR" altLang="en-US" dirty="0"/>
              <a:t>을 이용하여 발급된 토큰 이용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F3D72-B0AD-AE66-6A23-94F952B8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80865"/>
            <a:ext cx="3007360" cy="107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B976B-9AF3-19AA-320A-1268CEBB1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42" y="1518692"/>
            <a:ext cx="3340100" cy="1061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BE0CDE-A18D-E760-DA2E-5C67FE1E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003139"/>
            <a:ext cx="2120985" cy="1846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036B23-802B-C66D-8D32-8FCC26B10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4"/>
          <a:stretch>
            <a:fillRect/>
          </a:stretch>
        </p:blipFill>
        <p:spPr>
          <a:xfrm>
            <a:off x="1890155" y="2660023"/>
            <a:ext cx="1788160" cy="25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7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9220B-2A6D-CD87-A5C9-3BD868349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22E2E-38E7-299D-488C-9255951F4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7B98B0E-9D08-B953-F2EE-3D0D573D6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686300" cy="43088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2-2. Image Blog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및 관리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일부 확장 기능 가능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5541A-5C4F-0FF0-0B22-46B89B46E890}"/>
              </a:ext>
            </a:extLst>
          </p:cNvPr>
          <p:cNvSpPr txBox="1"/>
          <p:nvPr/>
        </p:nvSpPr>
        <p:spPr>
          <a:xfrm>
            <a:off x="2165413" y="5340829"/>
            <a:ext cx="568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블로그 글을 </a:t>
            </a:r>
            <a:r>
              <a:rPr lang="en-US" altLang="ko-KR" dirty="0"/>
              <a:t>API</a:t>
            </a:r>
            <a:r>
              <a:rPr lang="ko-KR" altLang="en-US" dirty="0"/>
              <a:t> 및 </a:t>
            </a:r>
            <a:r>
              <a:rPr lang="en-US" altLang="ko-KR" dirty="0" err="1"/>
              <a:t>django</a:t>
            </a:r>
            <a:r>
              <a:rPr lang="en-US" altLang="ko-KR" dirty="0"/>
              <a:t> frontend</a:t>
            </a:r>
            <a:r>
              <a:rPr lang="ko-KR" altLang="en-US" dirty="0"/>
              <a:t>에서 확인 가능</a:t>
            </a:r>
            <a:endParaRPr lang="en-US" altLang="ko-KR" dirty="0"/>
          </a:p>
          <a:p>
            <a:pPr algn="ctr"/>
            <a:r>
              <a:rPr lang="ko-KR" altLang="en-US" dirty="0"/>
              <a:t>글 삭제 및 수정 가능</a:t>
            </a:r>
            <a:endParaRPr lang="en-US" altLang="ko-KR" dirty="0"/>
          </a:p>
          <a:p>
            <a:pPr algn="ctr"/>
            <a:r>
              <a:rPr lang="ko-KR" altLang="en-US" dirty="0"/>
              <a:t>유저 인증정보 확인하여 올바르지 않은 경우 에러 처리</a:t>
            </a:r>
            <a:endParaRPr lang="en-US" altLang="ko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15C94A-05DD-9351-01B0-884B8367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5168"/>
            <a:ext cx="3206883" cy="1944403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845DAF-EAB8-B575-121B-5AA9727DD298}"/>
              </a:ext>
            </a:extLst>
          </p:cNvPr>
          <p:cNvSpPr/>
          <p:nvPr/>
        </p:nvSpPr>
        <p:spPr>
          <a:xfrm>
            <a:off x="3467100" y="2089471"/>
            <a:ext cx="8382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noFill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EB256F-B22D-BCB6-A7F3-E5D47BDF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97" y="1685168"/>
            <a:ext cx="2946662" cy="2226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4DF236-9C52-486E-B3EE-FEB5F5859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041" y="2710179"/>
            <a:ext cx="2342272" cy="24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399E-0849-17F5-6A91-A0A1BF08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DB873-6E9C-D5C4-65C2-A07F377B6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B1922FC-BA85-CE69-88AD-67E3866C1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2-3.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게시를 위한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FA262-7582-FBEB-C883-19F4B9B75B70}"/>
              </a:ext>
            </a:extLst>
          </p:cNvPr>
          <p:cNvSpPr txBox="1"/>
          <p:nvPr/>
        </p:nvSpPr>
        <p:spPr>
          <a:xfrm>
            <a:off x="2575304" y="5340829"/>
            <a:ext cx="4866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RESTful API</a:t>
            </a:r>
            <a:r>
              <a:rPr lang="ko-KR" altLang="en-US" dirty="0" err="1"/>
              <a:t>를</a:t>
            </a:r>
            <a:r>
              <a:rPr lang="ko-KR" altLang="en-US" dirty="0"/>
              <a:t> 통해 게시글 생성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수정 가능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8405E-9AC9-3322-C81E-680A9DEDD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21" y="1713928"/>
            <a:ext cx="4043268" cy="1215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9B038A-FDFB-2883-2727-25FD602B5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60502"/>
            <a:ext cx="3232150" cy="1352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814279-761D-3A21-47F0-E039A2040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535" y="1395514"/>
            <a:ext cx="2286000" cy="29911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1390BE-D9CC-1CA2-C503-9C4D1ADF90AA}"/>
              </a:ext>
            </a:extLst>
          </p:cNvPr>
          <p:cNvSpPr txBox="1"/>
          <p:nvPr/>
        </p:nvSpPr>
        <p:spPr>
          <a:xfrm>
            <a:off x="6438941" y="4542620"/>
            <a:ext cx="16001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RESTful API</a:t>
            </a:r>
            <a:r>
              <a:rPr lang="ko-KR" altLang="en-US" sz="1000" dirty="0"/>
              <a:t> 테스트 페이지</a:t>
            </a:r>
            <a:endParaRPr lang="en-KR" sz="1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A8E2D2-264B-7076-6E4F-E8B981BE3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500" y="1395514"/>
            <a:ext cx="2466312" cy="29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0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905998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21723" y="643172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A8A8A"/>
                </a:solidFill>
                <a:latin typeface="Malgun Gothic"/>
                <a:cs typeface="Malgun Gothic"/>
              </a:rPr>
              <a:t>2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538" y="2991103"/>
            <a:ext cx="568706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3600" dirty="0"/>
              <a:t>목차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1482089" y="4019482"/>
            <a:ext cx="6366511" cy="2305118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요구조건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필요성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목적</a:t>
            </a:r>
            <a:endParaRPr lang="en-US" altLang="ko-KR" sz="2000" dirty="0"/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기능 계획</a:t>
            </a:r>
            <a:r>
              <a:rPr lang="en-US" altLang="ko-KR" sz="2000" dirty="0"/>
              <a:t>(</a:t>
            </a:r>
            <a:r>
              <a:rPr lang="ko-KR" altLang="en-US" sz="2000" dirty="0"/>
              <a:t>신규 또는 추가 기능 중심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</a:p>
          <a:p>
            <a:pPr marL="355600" indent="-343535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ko-KR" altLang="en-US" sz="2000" dirty="0">
                <a:solidFill>
                  <a:srgbClr val="1F497D"/>
                </a:solidFill>
                <a:latin typeface="Malgun Gothic"/>
                <a:cs typeface="Malgun Gothic"/>
              </a:rPr>
              <a:t>기대효과</a:t>
            </a:r>
            <a:endParaRPr lang="en-US" altLang="ko-KR" sz="2000" dirty="0">
              <a:solidFill>
                <a:srgbClr val="1F497D"/>
              </a:solidFill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60694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CBE7C-C535-9E83-C75C-4E12943C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E8F30-41B6-248E-C07F-05204191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2C54ACA-D452-F20D-B436-09470DC1E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5905500" cy="430887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2-4.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-US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C67BC-8AE3-58EB-6BBA-FD762F5EF3D4}"/>
              </a:ext>
            </a:extLst>
          </p:cNvPr>
          <p:cNvSpPr txBox="1"/>
          <p:nvPr/>
        </p:nvSpPr>
        <p:spPr>
          <a:xfrm>
            <a:off x="762855" y="5340829"/>
            <a:ext cx="849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ModelViewSet</a:t>
            </a:r>
            <a:r>
              <a:rPr lang="ko-KR" altLang="en-US" dirty="0"/>
              <a:t>을 이용해 생성된 </a:t>
            </a:r>
            <a:r>
              <a:rPr lang="en-US" altLang="ko-KR" dirty="0"/>
              <a:t>RESTful </a:t>
            </a:r>
            <a:r>
              <a:rPr lang="ko-KR" altLang="en-US" dirty="0" err="1"/>
              <a:t>엔드포인트를</a:t>
            </a:r>
            <a:r>
              <a:rPr lang="ko-KR" altLang="en-US" dirty="0"/>
              <a:t> 통해 게시글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 목록 획득</a:t>
            </a:r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C30E3-B76E-9EF8-E7D7-6CBC7B8B5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1" y="1636310"/>
            <a:ext cx="2057400" cy="30812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EFC91B-C851-34CE-4F11-D529066AE2E5}"/>
              </a:ext>
            </a:extLst>
          </p:cNvPr>
          <p:cNvSpPr txBox="1"/>
          <p:nvPr/>
        </p:nvSpPr>
        <p:spPr>
          <a:xfrm>
            <a:off x="747002" y="4812932"/>
            <a:ext cx="2042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RESTful API</a:t>
            </a:r>
            <a:r>
              <a:rPr lang="ko-KR" altLang="en-US" sz="1000" dirty="0"/>
              <a:t> 로 불러온 게시물 목록</a:t>
            </a:r>
            <a:endParaRPr lang="en-KR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58D73B-70DA-BF51-B328-BC6EA6D4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038" y="2952383"/>
            <a:ext cx="2620651" cy="378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7729B1-AC0D-99D9-2DFA-92B50F18C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573887"/>
            <a:ext cx="4524184" cy="1181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D0FE15-6206-5DB1-09DD-9EE2871D7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2935608"/>
            <a:ext cx="2505374" cy="18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65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5CD41-308A-009D-6339-0D5EF1874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087E-1932-4547-9E28-A83B8BB6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1C99796-748E-6F28-E530-060C5A42C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2-5,6.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E8F6C-55A9-971E-7B9F-3406770E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1981200"/>
            <a:ext cx="2059591" cy="29845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45507D3-B792-168B-F52F-5B7487BB04C1}"/>
              </a:ext>
            </a:extLst>
          </p:cNvPr>
          <p:cNvSpPr/>
          <p:nvPr/>
        </p:nvSpPr>
        <p:spPr>
          <a:xfrm>
            <a:off x="7309438" y="2590800"/>
            <a:ext cx="1072562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>
              <a:noFill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3B42C6-5050-A901-328B-8F33535F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5000"/>
            <a:ext cx="2951832" cy="332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6A745F-B368-DA24-5A74-4A60C576B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96" y="1485900"/>
            <a:ext cx="2244661" cy="3886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AA69B5-E2C2-B2BC-F299-E265CF85EC2E}"/>
              </a:ext>
            </a:extLst>
          </p:cNvPr>
          <p:cNvSpPr txBox="1"/>
          <p:nvPr/>
        </p:nvSpPr>
        <p:spPr>
          <a:xfrm>
            <a:off x="1825751" y="5340829"/>
            <a:ext cx="6365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볼라드</a:t>
            </a:r>
            <a:r>
              <a:rPr lang="ko-KR" altLang="en-US" dirty="0"/>
              <a:t> 컨트롤 </a:t>
            </a:r>
            <a:r>
              <a:rPr lang="en-US" altLang="ko-KR" dirty="0"/>
              <a:t>/</a:t>
            </a:r>
            <a:r>
              <a:rPr lang="ko-KR" altLang="en-US" dirty="0"/>
              <a:t> 상태 확인을 위한 </a:t>
            </a:r>
            <a:r>
              <a:rPr lang="en-US" altLang="ko-KR" dirty="0" err="1"/>
              <a:t>django</a:t>
            </a:r>
            <a:r>
              <a:rPr lang="en-US" altLang="ko-KR" dirty="0"/>
              <a:t> frontend </a:t>
            </a:r>
            <a:r>
              <a:rPr lang="ko-KR" altLang="en-US" dirty="0"/>
              <a:t>페이지 신설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087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77D0-437E-97B0-4D4D-5A2B15F1C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D448B-7C32-22BB-50E3-DC7BEAD81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2. Service System(Python, Django 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53CCEC8-CB52-93A2-A636-972650DCB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2-5,6.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E9E7F-207E-C871-DE9D-BFEDDAE360D7}"/>
              </a:ext>
            </a:extLst>
          </p:cNvPr>
          <p:cNvSpPr txBox="1"/>
          <p:nvPr/>
        </p:nvSpPr>
        <p:spPr>
          <a:xfrm>
            <a:off x="574040" y="1708449"/>
            <a:ext cx="654717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기능 </a:t>
            </a:r>
            <a:r>
              <a:rPr lang="en-US" altLang="ko-KR" sz="1600" dirty="0"/>
              <a:t>1.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제어</a:t>
            </a:r>
            <a:r>
              <a:rPr lang="en-US" altLang="ko-KR" sz="1600" dirty="0"/>
              <a:t>/</a:t>
            </a:r>
            <a:r>
              <a:rPr lang="ko-KR" altLang="en-US" sz="1600" dirty="0"/>
              <a:t>확인을 위한 </a:t>
            </a:r>
            <a:r>
              <a:rPr lang="en-US" altLang="ko-KR" sz="1600" dirty="0" err="1">
                <a:solidFill>
                  <a:srgbClr val="FF0000"/>
                </a:solidFill>
              </a:rPr>
              <a:t>django</a:t>
            </a:r>
            <a:r>
              <a:rPr lang="en-US" altLang="ko-KR" sz="1600" dirty="0">
                <a:solidFill>
                  <a:srgbClr val="FF0000"/>
                </a:solidFill>
              </a:rPr>
              <a:t> frontend </a:t>
            </a:r>
            <a:r>
              <a:rPr lang="ko-KR" altLang="en-US" sz="1600" dirty="0"/>
              <a:t>신설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제어</a:t>
            </a:r>
            <a:r>
              <a:rPr lang="en-US" altLang="ko-KR" sz="1600" dirty="0"/>
              <a:t>/</a:t>
            </a:r>
            <a:r>
              <a:rPr lang="ko-KR" altLang="en-US" sz="1600" dirty="0"/>
              <a:t>확인을 위한 </a:t>
            </a:r>
            <a:r>
              <a:rPr lang="en-US" altLang="ko-KR" sz="1600" dirty="0">
                <a:solidFill>
                  <a:srgbClr val="FF0000"/>
                </a:solidFill>
              </a:rPr>
              <a:t>RESTful API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생성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en-US" altLang="ko-KR" sz="1600" dirty="0"/>
              <a:t>yolo edge system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부터</a:t>
            </a:r>
            <a:r>
              <a:rPr lang="ko-KR" altLang="en-US" sz="1600" dirty="0"/>
              <a:t> 이미지와 검출 결과를 받고</a:t>
            </a:r>
            <a:endParaRPr lang="en-US" altLang="ko-KR" sz="1600" dirty="0"/>
          </a:p>
          <a:p>
            <a:r>
              <a:rPr lang="ko-KR" altLang="en-US" sz="1600" dirty="0"/>
              <a:t>설정 가능한 알고리즘에 따라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개폐 여부를 판단하는 구문 추가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en-US" altLang="ko-KR" sz="1600" dirty="0" err="1"/>
              <a:t>django</a:t>
            </a:r>
            <a:r>
              <a:rPr lang="en-US" altLang="ko-KR" sz="1600" dirty="0"/>
              <a:t> </a:t>
            </a:r>
            <a:r>
              <a:rPr lang="ko-KR" altLang="en-US" sz="1600" dirty="0"/>
              <a:t>서버를 </a:t>
            </a:r>
            <a:r>
              <a:rPr lang="ko-KR" altLang="en-US" sz="1600" dirty="0" err="1"/>
              <a:t>시작할때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GRPC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서버</a:t>
            </a:r>
            <a:r>
              <a:rPr lang="ko-KR" altLang="en-US" sz="1600" dirty="0"/>
              <a:t>도 동시에 멀티 스레드로 실행</a:t>
            </a:r>
            <a:endParaRPr lang="en-US" altLang="ko-KR" sz="1600" dirty="0"/>
          </a:p>
          <a:p>
            <a:r>
              <a:rPr lang="ko-KR" altLang="en-US" sz="1600" dirty="0"/>
              <a:t>이후 </a:t>
            </a:r>
            <a:r>
              <a:rPr lang="ko-KR" altLang="en-US" sz="1600" dirty="0" err="1"/>
              <a:t>라즈베리파이가</a:t>
            </a:r>
            <a:r>
              <a:rPr lang="ko-KR" altLang="en-US" sz="1600" dirty="0"/>
              <a:t> 해당 서버에 접근하여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컨트롤 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5.</a:t>
            </a:r>
            <a:r>
              <a:rPr lang="ko-KR" altLang="en-US" sz="1600" dirty="0"/>
              <a:t> 실제 </a:t>
            </a:r>
            <a:r>
              <a:rPr lang="ko-KR" altLang="en-US" sz="1600" dirty="0" err="1"/>
              <a:t>볼라드를</a:t>
            </a:r>
            <a:r>
              <a:rPr lang="ko-KR" altLang="en-US" sz="1600" dirty="0"/>
              <a:t> 개폐 </a:t>
            </a:r>
            <a:r>
              <a:rPr lang="ko-KR" altLang="en-US" sz="1600" dirty="0" err="1"/>
              <a:t>할때</a:t>
            </a:r>
            <a:r>
              <a:rPr lang="ko-KR" altLang="en-US" sz="1600" dirty="0"/>
              <a:t> </a:t>
            </a:r>
            <a:r>
              <a:rPr lang="en-US" altLang="ko-KR" sz="1600" dirty="0"/>
              <a:t>photo blog</a:t>
            </a:r>
            <a:r>
              <a:rPr lang="ko-KR" altLang="en-US" sz="1600" dirty="0" err="1"/>
              <a:t>에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글 작성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ko-KR" altLang="en-US" sz="1600" dirty="0"/>
              <a:t>그 외 환경변수 분리 등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관련 코드는 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PhotoBlogServer</a:t>
            </a:r>
            <a:r>
              <a:rPr lang="en-US" altLang="ko-KR" sz="1600" dirty="0"/>
              <a:t>/bollard </a:t>
            </a:r>
            <a:r>
              <a:rPr lang="ko-KR" altLang="en-US" sz="1600" dirty="0"/>
              <a:t>에서 확인 가능</a:t>
            </a:r>
            <a:endParaRPr lang="en-US" altLang="ko-KR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66466-0C42-9A91-130E-ADDAFFE3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83" y="4267200"/>
            <a:ext cx="2489200" cy="1468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71AF05-287A-4653-71B9-3C4CE85C9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77" y="1121882"/>
            <a:ext cx="2113244" cy="291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71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6A480-52D6-CCE8-51DF-F51F4E08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8C082-F078-A823-7FDB-BF5420E1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1CC6CE2-A965-8688-FBB0-BEA3E7D0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3.1. Image list view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 기능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개별 제안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CB3D7-A83C-950F-9CF3-D6034F8B7159}"/>
              </a:ext>
            </a:extLst>
          </p:cNvPr>
          <p:cNvSpPr txBox="1"/>
          <p:nvPr/>
        </p:nvSpPr>
        <p:spPr>
          <a:xfrm>
            <a:off x="3168111" y="5340829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게시글 및 이미지 리스트 확인 가능</a:t>
            </a:r>
            <a:endParaRPr lang="en-US" altLang="ko-K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0C9A319-A7EE-3E94-0FCC-FEA8454B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27" y="1487054"/>
            <a:ext cx="1748144" cy="37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1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D61C7-AC88-503A-044E-527882192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1D080-B073-1ADB-0E28-AD60A11B6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6E4B6159-5813-884E-A3B0-BCEDBCAAA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5753100" cy="430887"/>
          </a:xfrm>
        </p:spPr>
        <p:txBody>
          <a:bodyPr/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299720" algn="l"/>
              </a:tabLst>
            </a:pP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3.2. Image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목록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획득을 위한 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HTTP </a:t>
            </a:r>
            <a:r>
              <a:rPr lang="en" altLang="ko-KR" sz="1400" spc="-5" dirty="0" err="1">
                <a:solidFill>
                  <a:srgbClr val="558ED5"/>
                </a:solidFill>
                <a:latin typeface="+mn-ea"/>
                <a:cs typeface="Malgun Gothic"/>
              </a:rPr>
              <a:t>Restfull</a:t>
            </a:r>
            <a:r>
              <a:rPr lang="en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 API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사용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400" b="1" spc="-5" dirty="0">
              <a:solidFill>
                <a:srgbClr val="558ED5"/>
              </a:solidFill>
              <a:latin typeface="+mn-ea"/>
              <a:cs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6BBB1-411E-B893-54A6-B06F529CE44C}"/>
              </a:ext>
            </a:extLst>
          </p:cNvPr>
          <p:cNvSpPr txBox="1"/>
          <p:nvPr/>
        </p:nvSpPr>
        <p:spPr>
          <a:xfrm>
            <a:off x="1759398" y="5340829"/>
            <a:ext cx="6498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RESTFul</a:t>
            </a:r>
            <a:r>
              <a:rPr lang="en-US" altLang="ko-KR" dirty="0"/>
              <a:t> API </a:t>
            </a:r>
            <a:r>
              <a:rPr lang="ko-KR" altLang="en-US" dirty="0" err="1"/>
              <a:t>를</a:t>
            </a:r>
            <a:r>
              <a:rPr lang="ko-KR" altLang="en-US" dirty="0"/>
              <a:t> 통해 게시글 리스트 호출 및 수정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r>
              <a:rPr lang="en-US" altLang="ko-KR" dirty="0"/>
              <a:t>/</a:t>
            </a:r>
            <a:r>
              <a:rPr lang="ko-KR" altLang="en-US" dirty="0"/>
              <a:t>작성 가능</a:t>
            </a:r>
            <a:endParaRPr lang="en-US" altLang="ko-K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9FA83E-09CE-4CF2-FD0C-F7B4F330A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283" y="1527414"/>
            <a:ext cx="1710264" cy="3644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8C0227-866E-8A2A-FDB3-E5F533AE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547107"/>
            <a:ext cx="1723671" cy="36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5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BAD8F-D25F-DCEF-89EF-C7CB476BF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DFC0C-F2CC-9CD1-D6BE-E1090FD0D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8416B54-A33A-04B4-1FAE-5E3B133B0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6896100" cy="430887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3.3.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공통기능 및 추가기능을 활용한 사용자 시나리오 및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UI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제공 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(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신규 추가 필요</a:t>
            </a: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F2FF3-09FB-538F-1EED-CE493301BF61}"/>
              </a:ext>
            </a:extLst>
          </p:cNvPr>
          <p:cNvSpPr txBox="1"/>
          <p:nvPr/>
        </p:nvSpPr>
        <p:spPr>
          <a:xfrm>
            <a:off x="669627" y="5571003"/>
            <a:ext cx="8566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메인화면</a:t>
            </a:r>
            <a:r>
              <a:rPr lang="en-US" altLang="ko-KR" dirty="0"/>
              <a:t>(</a:t>
            </a:r>
            <a:r>
              <a:rPr lang="ko-KR" altLang="en-US" dirty="0"/>
              <a:t>게시글 및 이미지 리스트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ko-KR" altLang="en-US" dirty="0" err="1"/>
              <a:t>게시글수정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게시글업로드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볼라드</a:t>
            </a:r>
            <a:r>
              <a:rPr lang="ko-KR" altLang="en-US" dirty="0"/>
              <a:t> 제어 </a:t>
            </a:r>
            <a:r>
              <a:rPr lang="en-US" altLang="ko-KR" dirty="0"/>
              <a:t>UI</a:t>
            </a:r>
            <a:r>
              <a:rPr lang="ko-KR" altLang="en-US" dirty="0"/>
              <a:t> 제공</a:t>
            </a:r>
            <a:endParaRPr lang="en-US" altLang="ko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826B1-C785-6D3F-B4A4-5E955D3CC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91035"/>
            <a:ext cx="7772400" cy="407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3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CA7B5-5860-0F95-A005-51DC73A6D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00F84-DDD0-355A-807C-01DE979F0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609888"/>
            <a:ext cx="8757919" cy="307777"/>
          </a:xfrm>
        </p:spPr>
        <p:txBody>
          <a:bodyPr/>
          <a:lstStyle/>
          <a:p>
            <a:r>
              <a:rPr lang="ko-KR" altLang="en-US" dirty="0">
                <a:solidFill>
                  <a:schemeClr val="tx2"/>
                </a:solidFill>
              </a:rPr>
              <a:t>기능 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  <a:r>
              <a:rPr lang="ko-KR" altLang="en-US" dirty="0">
                <a:solidFill>
                  <a:schemeClr val="tx2"/>
                </a:solidFill>
              </a:rPr>
              <a:t> </a:t>
            </a:r>
            <a:r>
              <a:rPr lang="en-US" altLang="ko-KR" dirty="0">
                <a:solidFill>
                  <a:schemeClr val="tx2"/>
                </a:solidFill>
              </a:rPr>
              <a:t>3. Client System(Android, Java</a:t>
            </a:r>
            <a:r>
              <a:rPr lang="ko-KR" altLang="en-US" dirty="0">
                <a:solidFill>
                  <a:schemeClr val="tx2"/>
                </a:solidFill>
              </a:rPr>
              <a:t>기반</a:t>
            </a:r>
            <a:r>
              <a:rPr lang="en-US" altLang="ko-KR" dirty="0">
                <a:solidFill>
                  <a:schemeClr val="tx2"/>
                </a:solidFill>
              </a:rPr>
              <a:t>, </a:t>
            </a:r>
            <a:r>
              <a:rPr lang="ko-KR" altLang="en-US" dirty="0">
                <a:solidFill>
                  <a:schemeClr val="tx2"/>
                </a:solidFill>
              </a:rPr>
              <a:t>개별 제안</a:t>
            </a:r>
            <a:r>
              <a:rPr lang="en-US" altLang="ko-KR" dirty="0">
                <a:solidFill>
                  <a:schemeClr val="tx2"/>
                </a:solidFill>
              </a:rPr>
              <a:t>)</a:t>
            </a:r>
            <a:endParaRPr kumimoji="1"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FAA2677-E2E8-8511-D384-E281C732C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300" y="1143000"/>
            <a:ext cx="4309110" cy="215444"/>
          </a:xfrm>
        </p:spPr>
        <p:txBody>
          <a:bodyPr/>
          <a:lstStyle/>
          <a:p>
            <a:pPr marL="12065" latinLnBrk="0">
              <a:spcBef>
                <a:spcPts val="105"/>
              </a:spcBef>
              <a:tabLst>
                <a:tab pos="299720" algn="l"/>
              </a:tabLst>
            </a:pPr>
            <a:r>
              <a:rPr lang="en-US" altLang="ko-KR" sz="1400" spc="-5" dirty="0">
                <a:solidFill>
                  <a:srgbClr val="558ED5"/>
                </a:solidFill>
                <a:latin typeface="+mn-ea"/>
                <a:cs typeface="Malgun Gothic"/>
              </a:rPr>
              <a:t>3-4. </a:t>
            </a:r>
            <a:r>
              <a:rPr lang="ko-KR" altLang="en-US" sz="1400" spc="-5" dirty="0">
                <a:solidFill>
                  <a:srgbClr val="558ED5"/>
                </a:solidFill>
                <a:latin typeface="+mn-ea"/>
                <a:cs typeface="Malgun Gothic"/>
              </a:rPr>
              <a:t>기타 추가 기능</a:t>
            </a:r>
            <a:endParaRPr lang="ko-KR" altLang="en-US" sz="1400" i="1" dirty="0">
              <a:solidFill>
                <a:srgbClr val="FF0000"/>
              </a:solidFill>
              <a:latin typeface="+mn-ea"/>
              <a:cs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09696-8E5A-DF52-C14C-501C91ED5054}"/>
              </a:ext>
            </a:extLst>
          </p:cNvPr>
          <p:cNvSpPr txBox="1"/>
          <p:nvPr/>
        </p:nvSpPr>
        <p:spPr>
          <a:xfrm>
            <a:off x="2475738" y="3244334"/>
            <a:ext cx="4951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A5865C-1491-D785-AD58-C64AB00F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049" y="1084162"/>
            <a:ext cx="2140119" cy="579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B2F2E9-B08F-384F-B031-21084B5363CA}"/>
              </a:ext>
            </a:extLst>
          </p:cNvPr>
          <p:cNvSpPr txBox="1"/>
          <p:nvPr/>
        </p:nvSpPr>
        <p:spPr>
          <a:xfrm>
            <a:off x="574040" y="1708449"/>
            <a:ext cx="67635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기능 </a:t>
            </a:r>
            <a:r>
              <a:rPr lang="en-US" altLang="ko-KR" sz="1600" dirty="0"/>
              <a:t>1.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API Token</a:t>
            </a:r>
            <a:r>
              <a:rPr lang="ko-KR" altLang="en-US" sz="1600" dirty="0"/>
              <a:t>을 통한 인증으로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제어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2.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RESTFul</a:t>
            </a:r>
            <a:r>
              <a:rPr lang="en-US" altLang="ko-KR" sz="1600" dirty="0">
                <a:solidFill>
                  <a:srgbClr val="FF0000"/>
                </a:solidFill>
              </a:rPr>
              <a:t>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현재 상태</a:t>
            </a:r>
            <a:r>
              <a:rPr lang="en-US" altLang="ko-KR" sz="1600" dirty="0"/>
              <a:t>(</a:t>
            </a:r>
            <a:r>
              <a:rPr lang="ko-KR" altLang="en-US" sz="1600" dirty="0"/>
              <a:t>개폐여부</a:t>
            </a:r>
            <a:r>
              <a:rPr lang="en-US" altLang="ko-KR" sz="1600" dirty="0"/>
              <a:t>,</a:t>
            </a:r>
            <a:r>
              <a:rPr lang="ko-KR" altLang="en-US" sz="1600" dirty="0"/>
              <a:t> 제어모드 등</a:t>
            </a:r>
            <a:r>
              <a:rPr lang="en-US" altLang="ko-KR" sz="1600" dirty="0"/>
              <a:t>)</a:t>
            </a:r>
            <a:r>
              <a:rPr lang="ko-KR" altLang="en-US" sz="1600" dirty="0"/>
              <a:t> 확인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3.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RESTFul</a:t>
            </a:r>
            <a:r>
              <a:rPr lang="en-US" altLang="ko-KR" sz="1600" dirty="0">
                <a:solidFill>
                  <a:srgbClr val="FF0000"/>
                </a:solidFill>
              </a:rPr>
              <a:t>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</a:t>
            </a:r>
            <a:r>
              <a:rPr lang="ko-KR" altLang="en-US" sz="1600" dirty="0" err="1"/>
              <a:t>볼라드</a:t>
            </a:r>
            <a:r>
              <a:rPr lang="ko-KR" altLang="en-US" sz="1600" dirty="0"/>
              <a:t> 강제 개폐</a:t>
            </a:r>
            <a:r>
              <a:rPr lang="en-US" altLang="ko-KR" sz="1600" dirty="0"/>
              <a:t>,</a:t>
            </a:r>
            <a:r>
              <a:rPr lang="ko-KR" altLang="en-US" sz="1600" dirty="0"/>
              <a:t> 자동모드 </a:t>
            </a:r>
            <a:r>
              <a:rPr lang="ko-KR" altLang="en-US" sz="1600" dirty="0" err="1"/>
              <a:t>토글</a:t>
            </a:r>
            <a:r>
              <a:rPr lang="en-US" altLang="ko-KR" sz="1600" dirty="0"/>
              <a:t>,</a:t>
            </a:r>
            <a:r>
              <a:rPr lang="ko-KR" altLang="en-US" sz="1600" dirty="0"/>
              <a:t> 시스템 </a:t>
            </a:r>
            <a:r>
              <a:rPr lang="ko-KR" altLang="en-US" sz="1600" dirty="0" err="1"/>
              <a:t>토글</a:t>
            </a:r>
            <a:endParaRPr lang="en-US" altLang="ko-KR" sz="1600" dirty="0"/>
          </a:p>
          <a:p>
            <a:endParaRPr lang="en-US" sz="1600" dirty="0"/>
          </a:p>
          <a:p>
            <a:r>
              <a:rPr lang="ko-KR" altLang="en-US" sz="1600" dirty="0"/>
              <a:t>기능 </a:t>
            </a:r>
            <a:r>
              <a:rPr lang="en-US" altLang="ko-KR" sz="1600" dirty="0"/>
              <a:t>4.</a:t>
            </a:r>
            <a:r>
              <a:rPr lang="ko-KR" altLang="en-US" sz="1600" dirty="0"/>
              <a:t> </a:t>
            </a:r>
            <a:r>
              <a:rPr lang="en-US" altLang="ko-KR" sz="1600" dirty="0" err="1">
                <a:solidFill>
                  <a:srgbClr val="FF0000"/>
                </a:solidFill>
              </a:rPr>
              <a:t>RESTFul</a:t>
            </a:r>
            <a:r>
              <a:rPr lang="en-US" altLang="ko-KR" sz="1600" dirty="0">
                <a:solidFill>
                  <a:srgbClr val="FF0000"/>
                </a:solidFill>
              </a:rPr>
              <a:t> API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통해 개폐 알고리즘 수정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IoU</a:t>
            </a:r>
            <a:r>
              <a:rPr lang="en-US" altLang="ko-KR" sz="1600" dirty="0"/>
              <a:t>, </a:t>
            </a:r>
            <a:r>
              <a:rPr lang="ko-KR" altLang="en-US" sz="1600" dirty="0"/>
              <a:t>유지프레임</a:t>
            </a:r>
            <a:r>
              <a:rPr lang="en-US" altLang="ko-KR" sz="1600" dirty="0"/>
              <a:t>,</a:t>
            </a:r>
            <a:r>
              <a:rPr lang="ko-KR" altLang="en-US" sz="1600" dirty="0"/>
              <a:t> 탐지대상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 외 </a:t>
            </a:r>
            <a:r>
              <a:rPr lang="en-US" altLang="ko-KR" sz="1600" dirty="0" err="1"/>
              <a:t>RetroFit</a:t>
            </a:r>
            <a:r>
              <a:rPr lang="en-US" altLang="ko-KR" sz="1600" dirty="0"/>
              <a:t> </a:t>
            </a:r>
            <a:r>
              <a:rPr lang="ko-KR" altLang="en-US" sz="1600" dirty="0"/>
              <a:t>적용</a:t>
            </a:r>
            <a:r>
              <a:rPr lang="en-US" altLang="ko-KR" sz="1600" dirty="0"/>
              <a:t>,</a:t>
            </a:r>
            <a:r>
              <a:rPr lang="ko-KR" altLang="en-US" sz="1600" dirty="0"/>
              <a:t> 환경변수 분리 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1355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6232A-58D9-EFAF-E142-261AA29A4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1783AD-4A19-F75E-4B88-637986810F13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4824326-EE27-709E-7158-5943D15D3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7807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기능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70429AE-7DA3-B5DD-9AC6-205109B89C70}"/>
              </a:ext>
            </a:extLst>
          </p:cNvPr>
          <p:cNvSpPr/>
          <p:nvPr/>
        </p:nvSpPr>
        <p:spPr>
          <a:xfrm>
            <a:off x="354106" y="1524000"/>
            <a:ext cx="2846294" cy="3276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ysClr val="windowText" lastClr="000000"/>
                </a:solidFill>
              </a:rPr>
              <a:t>RPI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camera v3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영상 수집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en-US" altLang="ko-KR" sz="1400" dirty="0">
                <a:solidFill>
                  <a:sysClr val="windowText" lastClr="000000"/>
                </a:solidFill>
              </a:rPr>
              <a:t>RPI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Golang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으로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작성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.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카메라로 수집된 영상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엣지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서버로 스트리밍 및 서버로부터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제어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GRPC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신호 수신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지그비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또다른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볼라드와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통신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아두이노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: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또다른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제어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KR" sz="1400" dirty="0">
              <a:solidFill>
                <a:sysClr val="windowText" lastClr="000000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5A30B8-385F-EDF3-1518-469215BE5B27}"/>
              </a:ext>
            </a:extLst>
          </p:cNvPr>
          <p:cNvSpPr/>
          <p:nvPr/>
        </p:nvSpPr>
        <p:spPr>
          <a:xfrm>
            <a:off x="3567953" y="1524000"/>
            <a:ext cx="2846294" cy="4572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엣지서버에서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N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초마다 송신되는 이미지와 검출결과 수신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sz="1400" dirty="0">
              <a:solidFill>
                <a:sysClr val="windowText" lastClr="000000"/>
              </a:solidFill>
            </a:endParaRPr>
          </a:p>
          <a:p>
            <a:r>
              <a:rPr lang="en-US" sz="1400" dirty="0">
                <a:solidFill>
                  <a:sysClr val="windowText" lastClr="000000"/>
                </a:solidFill>
              </a:rPr>
              <a:t>FP, FN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저항성을 위한 알고리즘에 검출 결과를 통과시켜 실제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제어 여부 결정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제어 결정시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GRPC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통해 라즈베리 파이에 신호 송신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설정값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로그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설정 제어를 위한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RESTFul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API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제공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endParaRPr lang="en-US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설정값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로그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설정 제어를 위한 대시보드 제공</a:t>
            </a:r>
            <a:endParaRPr lang="en-KR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DF21290-A8AB-1D70-D870-71838CD41B8D}"/>
              </a:ext>
            </a:extLst>
          </p:cNvPr>
          <p:cNvSpPr/>
          <p:nvPr/>
        </p:nvSpPr>
        <p:spPr>
          <a:xfrm>
            <a:off x="6781800" y="1524000"/>
            <a:ext cx="2739291" cy="4572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400" dirty="0">
                <a:solidFill>
                  <a:sysClr val="windowText" lastClr="000000"/>
                </a:solidFill>
              </a:rPr>
              <a:t>API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토큰과 </a:t>
            </a:r>
            <a:r>
              <a:rPr lang="en-US" altLang="ko-KR" sz="1400" dirty="0" err="1">
                <a:solidFill>
                  <a:sysClr val="windowText" lastClr="000000"/>
                </a:solidFill>
              </a:rPr>
              <a:t>RESTFul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 API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를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통해 서버에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</a:t>
            </a:r>
            <a:r>
              <a:rPr lang="ko-KR" altLang="en-US" sz="1400" dirty="0" err="1">
                <a:solidFill>
                  <a:sysClr val="windowText" lastClr="000000"/>
                </a:solidFill>
              </a:rPr>
              <a:t>설정값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,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설정 제어 요청</a:t>
            </a:r>
            <a:endParaRPr lang="en-US" altLang="ko-KR" sz="1400" dirty="0">
              <a:solidFill>
                <a:sysClr val="windowText" lastClr="000000"/>
              </a:solidFill>
            </a:endParaRPr>
          </a:p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400" dirty="0" err="1">
                <a:solidFill>
                  <a:sysClr val="windowText" lastClr="000000"/>
                </a:solidFill>
              </a:rPr>
              <a:t>볼라드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 현재 상태 확인 기능</a:t>
            </a:r>
            <a:endParaRPr lang="en-KR" sz="1400" dirty="0">
              <a:solidFill>
                <a:sysClr val="windowText" lastClr="00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D45C67-2617-0754-305A-E9E403C2FC5E}"/>
              </a:ext>
            </a:extLst>
          </p:cNvPr>
          <p:cNvSpPr/>
          <p:nvPr/>
        </p:nvSpPr>
        <p:spPr>
          <a:xfrm>
            <a:off x="381000" y="5105400"/>
            <a:ext cx="2819400" cy="9906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ysClr val="windowText" lastClr="000000"/>
                </a:solidFill>
              </a:rPr>
              <a:t>수집된 영상 분석 및 </a:t>
            </a:r>
            <a:r>
              <a:rPr lang="en-US" altLang="ko-KR" sz="1400" dirty="0">
                <a:solidFill>
                  <a:sysClr val="windowText" lastClr="000000"/>
                </a:solidFill>
              </a:rPr>
              <a:t>N </a:t>
            </a:r>
            <a:r>
              <a:rPr lang="ko-KR" altLang="en-US" sz="1400" dirty="0">
                <a:solidFill>
                  <a:sysClr val="windowText" lastClr="000000"/>
                </a:solidFill>
              </a:rPr>
              <a:t>초 마다 서버로 이미지와 검출결과 송신</a:t>
            </a:r>
            <a:endParaRPr lang="en-KR" sz="1400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9EE72-7A27-ABA8-63B0-AF0F2232D911}"/>
              </a:ext>
            </a:extLst>
          </p:cNvPr>
          <p:cNvSpPr txBox="1"/>
          <p:nvPr/>
        </p:nvSpPr>
        <p:spPr>
          <a:xfrm>
            <a:off x="1165567" y="1233101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엣지</a:t>
            </a:r>
            <a:r>
              <a:rPr lang="ko-KR" altLang="en-US" sz="1200" dirty="0"/>
              <a:t> 디바이스</a:t>
            </a:r>
            <a:endParaRPr lang="en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FD20E-AC7F-35B9-767A-7A51FF913EA0}"/>
              </a:ext>
            </a:extLst>
          </p:cNvPr>
          <p:cNvSpPr txBox="1"/>
          <p:nvPr/>
        </p:nvSpPr>
        <p:spPr>
          <a:xfrm>
            <a:off x="1319455" y="4857538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엣지</a:t>
            </a:r>
            <a:r>
              <a:rPr lang="ko-KR" altLang="en-US" sz="1200" dirty="0"/>
              <a:t> 서버</a:t>
            </a:r>
            <a:endParaRPr lang="en-KR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2D0B43-F21C-D598-83EC-7A04EA46D6EF}"/>
              </a:ext>
            </a:extLst>
          </p:cNvPr>
          <p:cNvSpPr txBox="1"/>
          <p:nvPr/>
        </p:nvSpPr>
        <p:spPr>
          <a:xfrm>
            <a:off x="4691376" y="1233101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서버</a:t>
            </a:r>
            <a:endParaRPr lang="en-KR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E0FF1-1987-BBF3-A8CE-441762875C2B}"/>
              </a:ext>
            </a:extLst>
          </p:cNvPr>
          <p:cNvSpPr txBox="1"/>
          <p:nvPr/>
        </p:nvSpPr>
        <p:spPr>
          <a:xfrm>
            <a:off x="7674392" y="123310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클라이언트</a:t>
            </a:r>
            <a:endParaRPr lang="en-KR" sz="1200" dirty="0"/>
          </a:p>
        </p:txBody>
      </p:sp>
    </p:spTree>
    <p:extLst>
      <p:ext uri="{BB962C8B-B14F-4D97-AF65-F5344CB8AC3E}">
        <p14:creationId xmlns:p14="http://schemas.microsoft.com/office/powerpoint/2010/main" val="21096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6C20E0-966C-3A30-F660-ED97DDD83114}"/>
              </a:ext>
            </a:extLst>
          </p:cNvPr>
          <p:cNvSpPr/>
          <p:nvPr/>
        </p:nvSpPr>
        <p:spPr>
          <a:xfrm>
            <a:off x="3527166" y="1828655"/>
            <a:ext cx="2900382" cy="3733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Case 2</a:t>
            </a: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통신선 </a:t>
            </a:r>
            <a:r>
              <a:rPr lang="en-US" altLang="ko-KR" b="1" dirty="0">
                <a:solidFill>
                  <a:sysClr val="windowText" lastClr="000000"/>
                </a:solidFill>
              </a:rPr>
              <a:t>+ </a:t>
            </a:r>
            <a:r>
              <a:rPr lang="ko-KR" altLang="en-US" b="1" dirty="0">
                <a:solidFill>
                  <a:sysClr val="windowText" lastClr="000000"/>
                </a:solidFill>
              </a:rPr>
              <a:t>인터넷 불가능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b="1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사이 지하층을 연결하는 통신선 매립도 불가능하며 서버 사용도 불가능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Edge Device (raspberry pi) </a:t>
            </a:r>
            <a:r>
              <a:rPr lang="ko-KR" altLang="en-US" sz="1400" dirty="0">
                <a:solidFill>
                  <a:schemeClr val="tx1"/>
                </a:solidFill>
              </a:rPr>
              <a:t>내에서 객체 검출이 완료되어야 함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리소스에 한계가 있으므로 추론의 프레임이 떨어지게 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오토바이의 감지 성공률이 하락하게 됨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D41D00-F1EA-FEFE-7533-C8A700DE7292}"/>
              </a:ext>
            </a:extLst>
          </p:cNvPr>
          <p:cNvSpPr/>
          <p:nvPr/>
        </p:nvSpPr>
        <p:spPr>
          <a:xfrm>
            <a:off x="6553200" y="1828655"/>
            <a:ext cx="2967767" cy="3733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Case 1</a:t>
            </a: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인터넷만 가능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endParaRPr lang="en-US" altLang="ko-KR" b="1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사이 지하층을 연결하는 통신선 매립 불가능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즉 근거리 통신 모듈 사용 필수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서버 사용 가능하므로 </a:t>
            </a:r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역할 이외에 큰 리소스를 부담하는 추가 기능 확장 가능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모니터링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실시간 </a:t>
            </a:r>
            <a:r>
              <a:rPr lang="en-US" altLang="ko-KR" sz="1400" dirty="0">
                <a:solidFill>
                  <a:schemeClr val="tx1"/>
                </a:solidFill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400" b="1" dirty="0"/>
          </a:p>
          <a:p>
            <a:endParaRPr lang="ko-KR" altLang="en-US" sz="14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509CBBD-C5BF-93D3-818F-1719DD913574}"/>
              </a:ext>
            </a:extLst>
          </p:cNvPr>
          <p:cNvSpPr/>
          <p:nvPr/>
        </p:nvSpPr>
        <p:spPr>
          <a:xfrm>
            <a:off x="433748" y="1801761"/>
            <a:ext cx="2967766" cy="3733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ysClr val="windowText" lastClr="000000"/>
                </a:solidFill>
              </a:rPr>
              <a:t>Case 1</a:t>
            </a: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통신선 </a:t>
            </a:r>
            <a:r>
              <a:rPr lang="en-US" altLang="ko-KR" b="1" dirty="0">
                <a:solidFill>
                  <a:sysClr val="windowText" lastClr="000000"/>
                </a:solidFill>
              </a:rPr>
              <a:t>+</a:t>
            </a:r>
            <a:r>
              <a:rPr lang="ko-KR" altLang="en-US" b="1" dirty="0">
                <a:solidFill>
                  <a:sysClr val="windowText" lastClr="000000"/>
                </a:solidFill>
              </a:rPr>
              <a:t> 인터넷 가능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endParaRPr lang="en-US" altLang="ko-KR" sz="1400" dirty="0">
              <a:solidFill>
                <a:sysClr val="windowText" lastClr="000000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사이 지하층을 연결하는 통신선 매립이 가능하며 </a:t>
            </a:r>
            <a:r>
              <a:rPr lang="en-US" sz="1400" dirty="0">
                <a:solidFill>
                  <a:schemeClr val="tx1"/>
                </a:solidFill>
              </a:rPr>
              <a:t>LAN </a:t>
            </a:r>
            <a:r>
              <a:rPr lang="ko-KR" altLang="en-US" sz="1400" dirty="0">
                <a:solidFill>
                  <a:schemeClr val="tx1"/>
                </a:solidFill>
              </a:rPr>
              <a:t>선을 통한 서버 사용 또한 가능한 케이스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ko-KR" altLang="en-US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서버 사용 가능하므로 </a:t>
            </a:r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역할 이외에 큰 리소스를 부담하는 추가 기능 확장 가능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 err="1">
                <a:solidFill>
                  <a:schemeClr val="tx1"/>
                </a:solidFill>
              </a:rPr>
              <a:t>볼라드</a:t>
            </a:r>
            <a:r>
              <a:rPr lang="ko-KR" altLang="en-US" sz="1400" dirty="0">
                <a:solidFill>
                  <a:schemeClr val="tx1"/>
                </a:solidFill>
              </a:rPr>
              <a:t> 모니터링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실시간 </a:t>
            </a:r>
            <a:r>
              <a:rPr lang="en-US" sz="1400" dirty="0">
                <a:solidFill>
                  <a:schemeClr val="tx1"/>
                </a:solidFill>
              </a:rPr>
              <a:t>CCTV </a:t>
            </a:r>
            <a:r>
              <a:rPr lang="ko-KR" altLang="en-US" sz="1400" dirty="0">
                <a:solidFill>
                  <a:schemeClr val="tx1"/>
                </a:solidFill>
              </a:rPr>
              <a:t>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64DEA-4EE8-1431-1F23-CEC7658576A5}"/>
              </a:ext>
            </a:extLst>
          </p:cNvPr>
          <p:cNvSpPr txBox="1"/>
          <p:nvPr/>
        </p:nvSpPr>
        <p:spPr>
          <a:xfrm>
            <a:off x="6963263" y="1432429"/>
            <a:ext cx="2147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Final Term</a:t>
            </a:r>
            <a:r>
              <a:rPr lang="ko-KR" altLang="en-US" b="1" dirty="0"/>
              <a:t>의 케이스</a:t>
            </a:r>
            <a:endParaRPr lang="en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34E1D1-CEF5-0003-C670-3B0AAA767324}"/>
              </a:ext>
            </a:extLst>
          </p:cNvPr>
          <p:cNvSpPr txBox="1"/>
          <p:nvPr/>
        </p:nvSpPr>
        <p:spPr>
          <a:xfrm>
            <a:off x="357342" y="5726324"/>
            <a:ext cx="9240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현실에서는 항상 전원선을 </a:t>
            </a:r>
            <a:r>
              <a:rPr lang="ko-KR" altLang="en-US" dirty="0" err="1"/>
              <a:t>볼라드</a:t>
            </a:r>
            <a:r>
              <a:rPr lang="ko-KR" altLang="en-US" dirty="0"/>
              <a:t> 및 땅에 매립할 수 없으며 인터넷 사용도 제한된다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/>
            <a:r>
              <a:rPr lang="ko-KR" altLang="en-US" dirty="0"/>
              <a:t>각각 전원선 매립 가능성 및 인터넷 사용 가능성에 따라 경우를 나눠 기능 명세를 작성한다</a:t>
            </a:r>
            <a:r>
              <a:rPr lang="en-US" altLang="ko-KR" dirty="0"/>
              <a:t>.</a:t>
            </a:r>
            <a:endParaRPr lang="ko-KR" altLang="en-US" dirty="0"/>
          </a:p>
          <a:p>
            <a:pPr algn="ctr"/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555613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6572-F97C-12A2-EC2F-A91B577D2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E86EC9-7B32-B72D-90A3-B218A37FAFB2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EC7A6F5-C0BE-EF5C-9555-7465037346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8455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사용자 시나리오</a:t>
            </a:r>
            <a:r>
              <a:rPr lang="en-US" altLang="ko-KR" sz="2000" dirty="0"/>
              <a:t>(Ui </a:t>
            </a:r>
            <a:r>
              <a:rPr lang="ko-KR" altLang="en-US" sz="2000" dirty="0"/>
              <a:t>구성</a:t>
            </a:r>
            <a:r>
              <a:rPr lang="en-US" altLang="ko-KR" sz="2000" dirty="0"/>
              <a:t>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E6FD4-DE00-C290-F3E5-FACCB5CA3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" y="1295400"/>
            <a:ext cx="7119992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A72E2B-991F-73FF-BAD8-0AA754A7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929" y="1219200"/>
            <a:ext cx="2667000" cy="252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27B51-7182-770C-7CD2-5464742E8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26" y="3744500"/>
            <a:ext cx="2397805" cy="31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5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33883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요구조건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5471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1.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Edge System(Python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공통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1-1.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YoloV5 pretrained model </a:t>
            </a:r>
            <a:r>
              <a:rPr lang="ko-KR" altLang="en-US" sz="1600" dirty="0">
                <a:latin typeface="+mn-ea"/>
              </a:rPr>
              <a:t>사용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Ms</a:t>
            </a:r>
            <a:r>
              <a:rPr lang="en-US" altLang="ko-KR" sz="1600" dirty="0">
                <a:latin typeface="+mn-ea"/>
              </a:rPr>
              <a:t> coco </a:t>
            </a:r>
            <a:r>
              <a:rPr lang="ko-KR" altLang="en-US" sz="1600" dirty="0">
                <a:latin typeface="+mn-ea"/>
              </a:rPr>
              <a:t>훈련데이터 기준 검출 객체 </a:t>
            </a:r>
            <a:r>
              <a:rPr lang="en-US" altLang="ko-KR" sz="1600" dirty="0">
                <a:latin typeface="+mn-ea"/>
              </a:rPr>
              <a:t>(Classes) : 80</a:t>
            </a:r>
            <a:r>
              <a:rPr lang="ko-KR" altLang="en-US" sz="1600" dirty="0">
                <a:latin typeface="+mn-ea"/>
              </a:rPr>
              <a:t>가지 객체 검출 기능</a:t>
            </a:r>
            <a:endParaRPr lang="en-US" altLang="ko-KR" sz="1600" dirty="0">
              <a:latin typeface="+mn-ea"/>
            </a:endParaRPr>
          </a:p>
          <a:p>
            <a:pPr marL="1269365" lvl="2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ko-KR" altLang="en-US" sz="1600" i="1" dirty="0">
                <a:latin typeface="+mn-ea"/>
              </a:rPr>
              <a:t>대체 가능 함</a:t>
            </a:r>
            <a:endParaRPr lang="en-US" altLang="ko-KR" sz="1600" i="1" dirty="0">
              <a:latin typeface="+mn-ea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1-3.</a:t>
            </a:r>
            <a:r>
              <a:rPr lang="ko-KR" altLang="en-US" sz="1600" dirty="0">
                <a:latin typeface="+mn-ea"/>
              </a:rPr>
              <a:t> 한 종류의 객체를 동일한 객체로 가능한 </a:t>
            </a:r>
            <a:r>
              <a:rPr lang="en-US" altLang="ko-KR" sz="1600" dirty="0">
                <a:latin typeface="+mn-ea"/>
              </a:rPr>
              <a:t>Change Detection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1-4.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1-5.</a:t>
            </a:r>
            <a:r>
              <a:rPr lang="ko-KR" altLang="en-US" sz="1600" dirty="0">
                <a:latin typeface="+mn-ea"/>
                <a:cs typeface="Gulim"/>
              </a:rPr>
              <a:t> 추가기능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2.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Service System(Python, Django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기반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R" sz="1600" spc="-5" dirty="0" err="1">
                <a:solidFill>
                  <a:srgbClr val="558ED5"/>
                </a:solidFill>
                <a:latin typeface="+mn-ea"/>
                <a:cs typeface="Malgun Gothic"/>
              </a:rPr>
              <a:t>Pythonanywhere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클라우드상 서비스 구동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일부 확장 기능 가능</a:t>
            </a:r>
            <a:r>
              <a:rPr 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2-1.</a:t>
            </a:r>
            <a:r>
              <a:rPr lang="ko-KR" altLang="en-US" sz="1600" dirty="0">
                <a:latin typeface="+mn-ea"/>
              </a:rPr>
              <a:t> 사용자 보안 기능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보안키를 이용한 로그인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공통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</a:rPr>
              <a:t>2-2.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Image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</a:rPr>
              <a:t>Blog</a:t>
            </a:r>
            <a:r>
              <a:rPr lang="en-US" altLang="ko-KR" sz="1600" dirty="0">
                <a:latin typeface="+mn-ea"/>
                <a:cs typeface="Gulim"/>
              </a:rPr>
              <a:t> </a:t>
            </a:r>
            <a:r>
              <a:rPr lang="ko-KR" altLang="en-US" sz="1600" dirty="0">
                <a:latin typeface="+mn-ea"/>
                <a:cs typeface="Gulim"/>
              </a:rPr>
              <a:t>및 </a:t>
            </a:r>
            <a:r>
              <a:rPr lang="ko-KR" altLang="en-US" sz="1600" dirty="0">
                <a:latin typeface="+mn-ea"/>
              </a:rPr>
              <a:t>관리</a:t>
            </a:r>
            <a:r>
              <a:rPr lang="ko-KR" altLang="en-US" sz="1600" dirty="0">
                <a:latin typeface="+mn-ea"/>
                <a:cs typeface="Gulim"/>
              </a:rPr>
              <a:t> 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일부 확장 기능 가능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2-3.</a:t>
            </a:r>
            <a:r>
              <a:rPr lang="ko-KR" altLang="en-US" sz="1600" dirty="0">
                <a:latin typeface="+mn-ea"/>
                <a:cs typeface="Gulim"/>
              </a:rPr>
              <a:t> 게시를 위한 </a:t>
            </a:r>
            <a:r>
              <a:rPr lang="en-US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2-4.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2-5.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endParaRPr lang="en-US" altLang="ko-KR" sz="900" dirty="0">
              <a:latin typeface="+mn-ea"/>
              <a:cs typeface="Gulim"/>
            </a:endParaRPr>
          </a:p>
          <a:p>
            <a:pPr marL="299085" indent="-287020"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3.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</a:t>
            </a:r>
            <a:r>
              <a:rPr lang="en-US" altLang="ko-Kore-KR" sz="1600" spc="-5" dirty="0">
                <a:solidFill>
                  <a:srgbClr val="558ED5"/>
                </a:solidFill>
                <a:latin typeface="+mn-ea"/>
                <a:cs typeface="Malgun Gothic"/>
              </a:rPr>
              <a:t>Client System(Android, Native App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,</a:t>
            </a:r>
            <a:r>
              <a:rPr lang="ko-KR" altLang="en-US" sz="1600" spc="-5" dirty="0">
                <a:solidFill>
                  <a:srgbClr val="558ED5"/>
                </a:solidFill>
                <a:latin typeface="+mn-ea"/>
                <a:cs typeface="Malgun Gothic"/>
              </a:rPr>
              <a:t> 개별 제안</a:t>
            </a:r>
            <a:r>
              <a:rPr lang="en-US" altLang="ko-KR" sz="1600" spc="-5" dirty="0">
                <a:solidFill>
                  <a:srgbClr val="558ED5"/>
                </a:solidFill>
                <a:latin typeface="+mn-ea"/>
                <a:cs typeface="Malgun Gothic"/>
              </a:rPr>
              <a:t>)</a:t>
            </a:r>
            <a:endParaRPr lang="ko-KR" altLang="en-US" sz="1600" dirty="0">
              <a:latin typeface="+mn-ea"/>
              <a:cs typeface="Malgun Gothic"/>
            </a:endParaRP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3.1.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 list view </a:t>
            </a:r>
            <a:r>
              <a:rPr lang="ko-KR" altLang="en-US" sz="1600" dirty="0">
                <a:latin typeface="+mn-ea"/>
                <a:cs typeface="Gulim"/>
              </a:rPr>
              <a:t>기능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공통 기능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개별 제안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3.2.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>
                <a:latin typeface="+mn-ea"/>
                <a:cs typeface="Gulim"/>
              </a:rPr>
              <a:t>Image</a:t>
            </a:r>
            <a:r>
              <a:rPr lang="ko-KR" altLang="en-US" sz="1600" dirty="0">
                <a:latin typeface="+mn-ea"/>
                <a:cs typeface="Gulim"/>
              </a:rPr>
              <a:t> 목록</a:t>
            </a:r>
            <a:r>
              <a:rPr lang="en-US" altLang="ko-KR" sz="1600" dirty="0">
                <a:latin typeface="+mn-ea"/>
                <a:cs typeface="Gulim"/>
              </a:rPr>
              <a:t>,</a:t>
            </a:r>
            <a:r>
              <a:rPr lang="ko-KR" altLang="en-US" sz="1600" dirty="0">
                <a:latin typeface="+mn-ea"/>
                <a:cs typeface="Gulim"/>
              </a:rPr>
              <a:t> 획득을 위한 </a:t>
            </a:r>
            <a:r>
              <a:rPr lang="en-US" altLang="ko-Kore-KR" sz="1600" dirty="0">
                <a:latin typeface="+mn-ea"/>
                <a:cs typeface="Gulim"/>
              </a:rPr>
              <a:t>HTTP</a:t>
            </a:r>
            <a:r>
              <a:rPr lang="ko-KR" altLang="en-US" sz="1600" dirty="0">
                <a:latin typeface="+mn-ea"/>
                <a:cs typeface="Gulim"/>
              </a:rPr>
              <a:t> </a:t>
            </a:r>
            <a:r>
              <a:rPr lang="en-US" altLang="ko-KR" sz="1600" dirty="0" err="1">
                <a:latin typeface="+mn-ea"/>
                <a:cs typeface="Gulim"/>
              </a:rPr>
              <a:t>Restfull</a:t>
            </a:r>
            <a:r>
              <a:rPr lang="en-US" altLang="ko-KR" sz="1600" dirty="0">
                <a:latin typeface="+mn-ea"/>
                <a:cs typeface="Gulim"/>
              </a:rPr>
              <a:t> API </a:t>
            </a:r>
            <a:r>
              <a:rPr lang="ko-KR" altLang="en-US" sz="1600" dirty="0">
                <a:latin typeface="+mn-ea"/>
                <a:cs typeface="Gulim"/>
              </a:rPr>
              <a:t>사용</a:t>
            </a:r>
            <a:r>
              <a:rPr lang="en-US" altLang="ko-KR" sz="1600" dirty="0">
                <a:latin typeface="+mn-ea"/>
                <a:cs typeface="Gulim"/>
              </a:rPr>
              <a:t>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3.3.</a:t>
            </a:r>
            <a:r>
              <a:rPr lang="ko-KR" altLang="en-US" sz="1600" dirty="0">
                <a:latin typeface="+mn-ea"/>
                <a:cs typeface="Gulim"/>
              </a:rPr>
              <a:t> 공통기능 및 추가기능을 활용한 사용자 시나리오 및 </a:t>
            </a:r>
            <a:r>
              <a:rPr lang="en-US" altLang="ko-KR" sz="1600" dirty="0">
                <a:latin typeface="+mn-ea"/>
                <a:cs typeface="Gulim"/>
              </a:rPr>
              <a:t>UI </a:t>
            </a:r>
            <a:r>
              <a:rPr lang="ko-KR" altLang="en-US" sz="1600" dirty="0">
                <a:latin typeface="+mn-ea"/>
                <a:cs typeface="Gulim"/>
              </a:rPr>
              <a:t>제공</a:t>
            </a:r>
            <a:r>
              <a:rPr lang="en-US" altLang="ko-KR" sz="1600" dirty="0">
                <a:latin typeface="+mn-ea"/>
                <a:cs typeface="Gulim"/>
              </a:rPr>
              <a:t> (</a:t>
            </a:r>
            <a:r>
              <a:rPr lang="ko-KR" altLang="en-US" sz="1600" dirty="0">
                <a:latin typeface="+mn-ea"/>
                <a:cs typeface="Gulim"/>
              </a:rPr>
              <a:t>신규 추가 필요</a:t>
            </a:r>
            <a:r>
              <a:rPr lang="en-US" altLang="ko-KR" sz="1600" dirty="0">
                <a:latin typeface="+mn-ea"/>
                <a:cs typeface="Gulim"/>
              </a:rPr>
              <a:t>)</a:t>
            </a:r>
          </a:p>
          <a:p>
            <a:pPr marL="812165" lvl="1" indent="-342900">
              <a:spcBef>
                <a:spcPts val="105"/>
              </a:spcBef>
              <a:buFontTx/>
              <a:buChar char="-"/>
              <a:tabLst>
                <a:tab pos="299720" algn="l"/>
              </a:tabLst>
            </a:pPr>
            <a:r>
              <a:rPr lang="en-US" altLang="ko-KR" sz="1600" dirty="0">
                <a:latin typeface="+mn-ea"/>
                <a:cs typeface="Gulim"/>
              </a:rPr>
              <a:t>3-4.</a:t>
            </a:r>
            <a:r>
              <a:rPr lang="ko-KR" altLang="en-US" sz="1600" dirty="0">
                <a:latin typeface="+mn-ea"/>
                <a:cs typeface="Gulim"/>
              </a:rPr>
              <a:t> 추가 기능</a:t>
            </a:r>
            <a:endParaRPr lang="en-US" altLang="ko-KR" sz="1600" dirty="0">
              <a:latin typeface="+mn-ea"/>
              <a:cs typeface="Gulim"/>
            </a:endParaRPr>
          </a:p>
        </p:txBody>
      </p:sp>
    </p:spTree>
    <p:extLst>
      <p:ext uri="{BB962C8B-B14F-4D97-AF65-F5344CB8AC3E}">
        <p14:creationId xmlns:p14="http://schemas.microsoft.com/office/powerpoint/2010/main" val="3822131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66649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lang="ko-KR" altLang="en-US" sz="2000" dirty="0"/>
              <a:t>데모</a:t>
            </a:r>
            <a:r>
              <a:rPr lang="en-US" altLang="ko-KR" sz="2000" i="1" dirty="0">
                <a:solidFill>
                  <a:srgbClr val="FF0000"/>
                </a:solidFill>
              </a:rPr>
              <a:t>(</a:t>
            </a:r>
            <a:r>
              <a:rPr lang="ko-KR" altLang="en-US" sz="2000" i="1" dirty="0">
                <a:solidFill>
                  <a:srgbClr val="FF0000"/>
                </a:solidFill>
              </a:rPr>
              <a:t>구동 동영상</a:t>
            </a:r>
            <a:r>
              <a:rPr lang="en-US" altLang="ko-KR" sz="2000" i="1" dirty="0">
                <a:solidFill>
                  <a:srgbClr val="FF0000"/>
                </a:solidFill>
              </a:rPr>
              <a:t>,</a:t>
            </a:r>
            <a:r>
              <a:rPr lang="ko-KR" altLang="en-US" sz="2000" i="1" dirty="0">
                <a:solidFill>
                  <a:srgbClr val="FF0000"/>
                </a:solidFill>
              </a:rPr>
              <a:t> </a:t>
            </a:r>
            <a:r>
              <a:rPr lang="en-US" altLang="ko-KR" sz="2000" i="1" dirty="0">
                <a:solidFill>
                  <a:srgbClr val="FF0000"/>
                </a:solidFill>
              </a:rPr>
              <a:t>mp4</a:t>
            </a:r>
            <a:r>
              <a:rPr lang="ko-KR" altLang="en-US" sz="2000" i="1" dirty="0">
                <a:solidFill>
                  <a:srgbClr val="FF0000"/>
                </a:solidFill>
              </a:rPr>
              <a:t> 동영상 파일을 추가 함</a:t>
            </a:r>
            <a:r>
              <a:rPr lang="en-US" altLang="ko-KR" sz="2000" i="1" dirty="0">
                <a:solidFill>
                  <a:srgbClr val="FF0000"/>
                </a:solidFill>
              </a:rPr>
              <a:t>)</a:t>
            </a:r>
            <a:endParaRPr i="1" dirty="0">
              <a:solidFill>
                <a:srgbClr val="FF0000"/>
              </a:solidFill>
            </a:endParaRPr>
          </a:p>
        </p:txBody>
      </p:sp>
      <p:pic>
        <p:nvPicPr>
          <p:cNvPr id="5" name="smart_bollard_system">
            <a:hlinkClick r:id="" action="ppaction://media"/>
            <a:extLst>
              <a:ext uri="{FF2B5EF4-FFF2-40B4-BE49-F238E27FC236}">
                <a16:creationId xmlns:a16="http://schemas.microsoft.com/office/drawing/2014/main" id="{CFE1C241-A70A-5B29-3B95-5457A05C4F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7179" y="1600200"/>
            <a:ext cx="3070598" cy="4094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2A3396-81A5-D8CD-9A82-2EB80BBE61BF}"/>
              </a:ext>
            </a:extLst>
          </p:cNvPr>
          <p:cNvSpPr txBox="1"/>
          <p:nvPr/>
        </p:nvSpPr>
        <p:spPr>
          <a:xfrm>
            <a:off x="1358153" y="5822576"/>
            <a:ext cx="781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오토바이가 감지되고 알고리즘 통과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ko-KR" altLang="en-US" dirty="0" err="1"/>
              <a:t>볼라드</a:t>
            </a:r>
            <a:r>
              <a:rPr lang="ko-KR" altLang="en-US" dirty="0"/>
              <a:t> 제어되는 모습 확인 가능</a:t>
            </a:r>
            <a:endParaRPr lang="en-KR" dirty="0"/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11B85AF5-EB56-330F-91AF-53B7E458228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" y="1752600"/>
            <a:ext cx="6361289" cy="357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7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5501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기대효과 및 결론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BAC0B-78FD-9A74-C09B-9493477CB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57400"/>
            <a:ext cx="7772400" cy="18144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CE23A0-E6BD-730B-B4C3-8E66E63D0D16}"/>
              </a:ext>
            </a:extLst>
          </p:cNvPr>
          <p:cNvSpPr txBox="1"/>
          <p:nvPr/>
        </p:nvSpPr>
        <p:spPr>
          <a:xfrm>
            <a:off x="1143585" y="41148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사고방지</a:t>
            </a:r>
            <a:endParaRPr lang="en-KR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45A549-8F80-A1BD-0ED5-36775C4A9F70}"/>
              </a:ext>
            </a:extLst>
          </p:cNvPr>
          <p:cNvSpPr txBox="1"/>
          <p:nvPr/>
        </p:nvSpPr>
        <p:spPr>
          <a:xfrm>
            <a:off x="3530910" y="4114800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기타 위험 요소 방지</a:t>
            </a:r>
            <a:endParaRPr lang="en-KR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DECDE-815D-E8EB-FC7D-383934D32A0C}"/>
              </a:ext>
            </a:extLst>
          </p:cNvPr>
          <p:cNvSpPr txBox="1"/>
          <p:nvPr/>
        </p:nvSpPr>
        <p:spPr>
          <a:xfrm>
            <a:off x="6798638" y="4114800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제도적 규칙 수립</a:t>
            </a:r>
            <a:endParaRPr lang="en-KR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A8E35-AA4C-05BB-A8C1-05130A1237EB}"/>
              </a:ext>
            </a:extLst>
          </p:cNvPr>
          <p:cNvSpPr txBox="1"/>
          <p:nvPr/>
        </p:nvSpPr>
        <p:spPr>
          <a:xfrm>
            <a:off x="392063" y="4717713"/>
            <a:ext cx="2914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보행자 및 노약자</a:t>
            </a:r>
            <a:r>
              <a:rPr lang="en-US" altLang="ko-KR" dirty="0"/>
              <a:t>, </a:t>
            </a:r>
            <a:r>
              <a:rPr lang="ko-KR" altLang="en-US" dirty="0"/>
              <a:t>임산부</a:t>
            </a:r>
            <a:r>
              <a:rPr lang="en-US" altLang="ko-KR" dirty="0"/>
              <a:t>, </a:t>
            </a:r>
            <a:r>
              <a:rPr lang="ko-KR" altLang="en-US" dirty="0"/>
              <a:t>장애인 등과 오토바이 간의</a:t>
            </a:r>
          </a:p>
          <a:p>
            <a:pPr algn="ctr"/>
            <a:r>
              <a:rPr lang="ko-KR" altLang="en-US" dirty="0"/>
              <a:t>사고 방지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57B05-BEE0-3FBE-5145-3A34A5DA2C42}"/>
              </a:ext>
            </a:extLst>
          </p:cNvPr>
          <p:cNvSpPr txBox="1"/>
          <p:nvPr/>
        </p:nvSpPr>
        <p:spPr>
          <a:xfrm>
            <a:off x="3349367" y="4717713"/>
            <a:ext cx="32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객체 인식 요소를 추가하여 </a:t>
            </a:r>
            <a:r>
              <a:rPr lang="ko-KR" altLang="en-US" dirty="0" err="1"/>
              <a:t>전동킥보드</a:t>
            </a:r>
            <a:r>
              <a:rPr lang="ko-KR" altLang="en-US" dirty="0"/>
              <a:t> 등 다른 위험 </a:t>
            </a:r>
            <a:endParaRPr lang="en-US" altLang="ko-KR" dirty="0"/>
          </a:p>
          <a:p>
            <a:pPr algn="ctr"/>
            <a:r>
              <a:rPr lang="ko-KR" altLang="en-US" dirty="0"/>
              <a:t>요소에 대하여 진입 방지 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7AF67E-DDB6-F18A-9313-BCD31205B228}"/>
              </a:ext>
            </a:extLst>
          </p:cNvPr>
          <p:cNvSpPr txBox="1"/>
          <p:nvPr/>
        </p:nvSpPr>
        <p:spPr>
          <a:xfrm>
            <a:off x="6577710" y="4717713"/>
            <a:ext cx="2914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본 프로젝트를 시작으로 </a:t>
            </a:r>
            <a:endParaRPr lang="en-US" altLang="ko-KR" dirty="0"/>
          </a:p>
          <a:p>
            <a:pPr algn="ctr"/>
            <a:r>
              <a:rPr lang="ko-KR" altLang="en-US" dirty="0"/>
              <a:t>오토바이 보행로 진입 방지 설치물에 대한 시행규칙 </a:t>
            </a:r>
            <a:endParaRPr lang="en-US" altLang="ko-KR" dirty="0"/>
          </a:p>
          <a:p>
            <a:pPr algn="ctr"/>
            <a:r>
              <a:rPr lang="ko-KR" altLang="en-US" dirty="0"/>
              <a:t>연구 및 수립 기대</a:t>
            </a:r>
          </a:p>
        </p:txBody>
      </p:sp>
    </p:spTree>
    <p:extLst>
      <p:ext uri="{BB962C8B-B14F-4D97-AF65-F5344CB8AC3E}">
        <p14:creationId xmlns:p14="http://schemas.microsoft.com/office/powerpoint/2010/main" val="3825401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2626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결과물의 목록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6418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서비스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URL :  </a:t>
            </a:r>
            <a:r>
              <a:rPr lang="en-US" altLang="ko-KR" sz="2000" spc="-5" dirty="0">
                <a:latin typeface="+mn-ea"/>
                <a:cs typeface="Malgun Gothic"/>
              </a:rPr>
              <a:t>https://</a:t>
            </a:r>
            <a:r>
              <a:rPr lang="en-US" altLang="ko-KR" sz="2000" spc="-5" dirty="0" err="1">
                <a:latin typeface="+mn-ea"/>
                <a:cs typeface="Malgun Gothic"/>
              </a:rPr>
              <a:t>playjnj.pythonanywhere.com</a:t>
            </a:r>
            <a:endParaRPr lang="en-US" altLang="ko-KR" sz="2000" spc="-5" dirty="0">
              <a:latin typeface="+mn-ea"/>
              <a:cs typeface="Malgun Gothic"/>
            </a:endParaRPr>
          </a:p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소스코드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git 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주소 </a:t>
            </a:r>
            <a:r>
              <a:rPr lang="en-US" altLang="ko-KR" sz="2000" spc="-5" dirty="0">
                <a:solidFill>
                  <a:srgbClr val="558ED5"/>
                </a:solidFill>
                <a:latin typeface="+mn-ea"/>
                <a:cs typeface="Malgun Gothic"/>
              </a:rPr>
              <a:t>: </a:t>
            </a:r>
            <a:r>
              <a:rPr lang="en-US" altLang="ko-KR" sz="1600" spc="-5" dirty="0">
                <a:latin typeface="+mn-ea"/>
                <a:cs typeface="Malgun Gothic"/>
                <a:hlinkClick r:id="rId2"/>
              </a:rPr>
              <a:t>https://github.com/omija-tea/MWSP-final-smart-bollard-system-blog</a:t>
            </a:r>
            <a:endParaRPr lang="en-US" altLang="ko-KR" sz="1600" spc="-5" dirty="0">
              <a:latin typeface="+mn-ea"/>
              <a:cs typeface="Malgun Gothic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E730AC-CFC8-5EDF-860C-36BC23E2E541}"/>
              </a:ext>
            </a:extLst>
          </p:cNvPr>
          <p:cNvGrpSpPr/>
          <p:nvPr/>
        </p:nvGrpSpPr>
        <p:grpSpPr>
          <a:xfrm>
            <a:off x="1905000" y="2334178"/>
            <a:ext cx="7315200" cy="1704422"/>
            <a:chOff x="2057400" y="2133600"/>
            <a:chExt cx="7315200" cy="170442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DD1A18B-E207-63B8-B8C7-5E192BFB88DE}"/>
                </a:ext>
              </a:extLst>
            </p:cNvPr>
            <p:cNvSpPr/>
            <p:nvPr/>
          </p:nvSpPr>
          <p:spPr>
            <a:xfrm>
              <a:off x="2057400" y="2133600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Root</a:t>
              </a:r>
              <a:endParaRPr kumimoji="1" lang="ko-Kore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0597A4C-A41B-4751-3E12-A7B7CFF451AC}"/>
                </a:ext>
              </a:extLst>
            </p:cNvPr>
            <p:cNvSpPr/>
            <p:nvPr/>
          </p:nvSpPr>
          <p:spPr>
            <a:xfrm>
              <a:off x="4614227" y="2141483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Edge_System</a:t>
              </a:r>
              <a:endParaRPr kumimoji="1" lang="ko-Kore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38A63B9-CA00-D283-FA1D-A78E4A936BCE}"/>
                </a:ext>
              </a:extLst>
            </p:cNvPr>
            <p:cNvSpPr/>
            <p:nvPr/>
          </p:nvSpPr>
          <p:spPr>
            <a:xfrm>
              <a:off x="4614227" y="2772756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Service_System</a:t>
              </a:r>
              <a:endParaRPr kumimoji="1" lang="ko-Kore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3C426F6-AC55-20D4-8C98-F4D88F05621F}"/>
                </a:ext>
              </a:extLst>
            </p:cNvPr>
            <p:cNvSpPr/>
            <p:nvPr/>
          </p:nvSpPr>
          <p:spPr>
            <a:xfrm>
              <a:off x="4614227" y="3404029"/>
              <a:ext cx="1981200" cy="4339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 err="1"/>
                <a:t>Client_System</a:t>
              </a:r>
              <a:endParaRPr kumimoji="1" lang="ko-Kore-KR" altLang="en-US" dirty="0"/>
            </a:p>
          </p:txBody>
        </p: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858EB992-DFBD-5465-1B8D-7ACF2C5660B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4038600" y="2350597"/>
              <a:ext cx="575627" cy="78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꺾인 연결선[E] 12">
              <a:extLst>
                <a:ext uri="{FF2B5EF4-FFF2-40B4-BE49-F238E27FC236}">
                  <a16:creationId xmlns:a16="http://schemas.microsoft.com/office/drawing/2014/main" id="{FB351BE6-61C4-1769-DB81-F2487B261252}"/>
                </a:ext>
              </a:extLst>
            </p:cNvPr>
            <p:cNvCxnSpPr>
              <a:cxnSpLocks/>
              <a:stCxn id="5" idx="3"/>
              <a:endCxn id="7" idx="1"/>
            </p:cNvCxnSpPr>
            <p:nvPr/>
          </p:nvCxnSpPr>
          <p:spPr>
            <a:xfrm>
              <a:off x="4038600" y="2350597"/>
              <a:ext cx="575627" cy="63915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꺾인 연결선[E] 14">
              <a:extLst>
                <a:ext uri="{FF2B5EF4-FFF2-40B4-BE49-F238E27FC236}">
                  <a16:creationId xmlns:a16="http://schemas.microsoft.com/office/drawing/2014/main" id="{4CF0E49F-C012-5CDF-E9E9-B10B1E9996B8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038600" y="2350597"/>
              <a:ext cx="575627" cy="127042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화살표[L] 19">
              <a:extLst>
                <a:ext uri="{FF2B5EF4-FFF2-40B4-BE49-F238E27FC236}">
                  <a16:creationId xmlns:a16="http://schemas.microsoft.com/office/drawing/2014/main" id="{B287C82F-48F4-5176-B993-CA6D56492D90}"/>
                </a:ext>
              </a:extLst>
            </p:cNvPr>
            <p:cNvSpPr/>
            <p:nvPr/>
          </p:nvSpPr>
          <p:spPr>
            <a:xfrm>
              <a:off x="7086600" y="2141484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YOLO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왼쪽 화살표[L] 20">
              <a:extLst>
                <a:ext uri="{FF2B5EF4-FFF2-40B4-BE49-F238E27FC236}">
                  <a16:creationId xmlns:a16="http://schemas.microsoft.com/office/drawing/2014/main" id="{661CE047-42BA-0835-FBBF-825A7534441E}"/>
                </a:ext>
              </a:extLst>
            </p:cNvPr>
            <p:cNvSpPr/>
            <p:nvPr/>
          </p:nvSpPr>
          <p:spPr>
            <a:xfrm>
              <a:off x="7086600" y="2780639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Django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왼쪽 화살표[L] 21">
              <a:extLst>
                <a:ext uri="{FF2B5EF4-FFF2-40B4-BE49-F238E27FC236}">
                  <a16:creationId xmlns:a16="http://schemas.microsoft.com/office/drawing/2014/main" id="{A1F7652F-28B4-2D24-DA8F-C647A6995155}"/>
                </a:ext>
              </a:extLst>
            </p:cNvPr>
            <p:cNvSpPr/>
            <p:nvPr/>
          </p:nvSpPr>
          <p:spPr>
            <a:xfrm>
              <a:off x="7086600" y="3407970"/>
              <a:ext cx="2286000" cy="426110"/>
            </a:xfrm>
            <a:prstGeom prst="leftArrow">
              <a:avLst>
                <a:gd name="adj1" fmla="val 74666"/>
                <a:gd name="adj2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solidFill>
                    <a:schemeClr val="bg1"/>
                  </a:solidFill>
                </a:rPr>
                <a:t>Android, Native App</a:t>
              </a:r>
              <a:endParaRPr kumimoji="1" lang="ko-Kore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6B96D8-C469-DA52-92DD-BE63EAF5557F}"/>
              </a:ext>
            </a:extLst>
          </p:cNvPr>
          <p:cNvSpPr/>
          <p:nvPr/>
        </p:nvSpPr>
        <p:spPr>
          <a:xfrm>
            <a:off x="4491210" y="42672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FinalTerm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보고서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r>
              <a:rPr lang="en-US" altLang="ko-KR" spc="-5" dirty="0">
                <a:solidFill>
                  <a:srgbClr val="FFFFFF"/>
                </a:solidFill>
                <a:latin typeface="Times New Roman"/>
                <a:cs typeface="Times New Roman"/>
              </a:rPr>
              <a:t>pptx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4815B585-13F2-2774-E3B0-9AF5359FBF4F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886200" y="2551175"/>
            <a:ext cx="605010" cy="19330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EED7E21-5A52-D56E-9176-B51368D7472C}"/>
              </a:ext>
            </a:extLst>
          </p:cNvPr>
          <p:cNvSpPr/>
          <p:nvPr/>
        </p:nvSpPr>
        <p:spPr>
          <a:xfrm>
            <a:off x="4495800" y="4876800"/>
            <a:ext cx="4267200" cy="4339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spcBef>
                <a:spcPts val="100"/>
              </a:spcBef>
            </a:pPr>
            <a:r>
              <a:rPr lang="en-US" altLang="ko-KR" sz="1800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url.txt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(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서비스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URL,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소스코드 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git </a:t>
            </a:r>
            <a:r>
              <a:rPr lang="ko-KR" alt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주소</a:t>
            </a:r>
            <a:r>
              <a:rPr lang="en-US" altLang="ko-KR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) </a:t>
            </a:r>
            <a:endParaRPr lang="ko-KR" altLang="en-US" sz="1800" dirty="0">
              <a:latin typeface="Times New Roman"/>
              <a:cs typeface="Times New Roman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42AADFF-B6E9-FD53-205F-AE4D1443BC06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>
            <a:off x="3886200" y="2551175"/>
            <a:ext cx="609600" cy="25426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6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52933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dirty="0">
                <a:latin typeface="Times New Roman"/>
                <a:cs typeface="Times New Roman"/>
              </a:rPr>
              <a:t>시스템 구성도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87476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시스템 구성도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803D-83BF-54B5-C10E-667A1471D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6059"/>
            <a:ext cx="7772400" cy="533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 err="1">
                <a:solidFill>
                  <a:srgbClr val="558ED5"/>
                </a:solidFill>
                <a:latin typeface="+mn-ea"/>
                <a:cs typeface="Malgun Gothic"/>
              </a:rPr>
              <a:t>볼라드란</a:t>
            </a:r>
            <a:r>
              <a:rPr lang="ko-KR" altLang="en-US" sz="2000" spc="-5" dirty="0">
                <a:solidFill>
                  <a:srgbClr val="558ED5"/>
                </a:solidFill>
                <a:latin typeface="+mn-ea"/>
                <a:cs typeface="Malgun Gothic"/>
              </a:rPr>
              <a:t> 무엇인가</a:t>
            </a:r>
            <a:endParaRPr sz="2000" dirty="0">
              <a:latin typeface="+mn-ea"/>
              <a:cs typeface="Malgun Gothic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65D9C0-5B02-380E-AD3B-83C55D281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89" y="1630153"/>
            <a:ext cx="6601022" cy="3335011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E86C7C-5959-1D03-90D7-050AB5924C61}"/>
              </a:ext>
            </a:extLst>
          </p:cNvPr>
          <p:cNvSpPr txBox="1"/>
          <p:nvPr/>
        </p:nvSpPr>
        <p:spPr>
          <a:xfrm>
            <a:off x="452409" y="5214360"/>
            <a:ext cx="900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자동차의 보행로 진입을 방지하기 위해 설치하는 시설물로써</a:t>
            </a:r>
            <a:r>
              <a:rPr lang="en-US" altLang="ko-KR" sz="1600" dirty="0"/>
              <a:t>, </a:t>
            </a:r>
            <a:r>
              <a:rPr lang="ko-KR" altLang="en-US" sz="1600" dirty="0"/>
              <a:t>다양한 형태 및 재질의 </a:t>
            </a:r>
            <a:r>
              <a:rPr lang="ko-KR" altLang="en-US" sz="1600" dirty="0" err="1"/>
              <a:t>볼라드가</a:t>
            </a:r>
            <a:r>
              <a:rPr lang="ko-KR" altLang="en-US" sz="1600" dirty="0"/>
              <a:t> 존재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algn="ctr"/>
            <a:r>
              <a:rPr lang="ko-KR" altLang="en-US" sz="1600" dirty="0"/>
              <a:t>시행규칙상 ‘자동차 진입억제용 </a:t>
            </a:r>
            <a:r>
              <a:rPr lang="ko-KR" altLang="en-US" sz="1600" dirty="0" err="1"/>
              <a:t>말뚝’으로</a:t>
            </a:r>
            <a:r>
              <a:rPr lang="ko-KR" altLang="en-US" sz="1600" dirty="0"/>
              <a:t> 정의</a:t>
            </a:r>
          </a:p>
        </p:txBody>
      </p:sp>
    </p:spTree>
    <p:extLst>
      <p:ext uri="{BB962C8B-B14F-4D97-AF65-F5344CB8AC3E}">
        <p14:creationId xmlns:p14="http://schemas.microsoft.com/office/powerpoint/2010/main" val="180051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05180-5B9B-A91F-099B-A45A3B9B1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270B9-6ACA-723C-CFA2-158D985C7600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CB3A17-45E6-8109-3FDB-B1D65BB58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ADFCC56-0106-A4FB-E2CE-21510DE5B778}"/>
              </a:ext>
            </a:extLst>
          </p:cNvPr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spc="-5" dirty="0">
                <a:solidFill>
                  <a:srgbClr val="548ED6"/>
                </a:solidFill>
                <a:latin typeface="+mn-ea"/>
                <a:cs typeface="Malgun Gothic"/>
              </a:rPr>
              <a:t>오토바이 보행로 난입 문제</a:t>
            </a:r>
            <a:endParaRPr sz="2000" dirty="0">
              <a:solidFill>
                <a:srgbClr val="548ED6"/>
              </a:solidFill>
              <a:latin typeface="+mn-ea"/>
              <a:cs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A93F2-85E9-1A57-40D9-DF7A34AF1495}"/>
              </a:ext>
            </a:extLst>
          </p:cNvPr>
          <p:cNvSpPr txBox="1"/>
          <p:nvPr/>
        </p:nvSpPr>
        <p:spPr>
          <a:xfrm>
            <a:off x="958155" y="5214360"/>
            <a:ext cx="7989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오토바이가 보행로에 무단으로 난입하여 시민들의 안전을 위협하는 문제가 빈번히 발생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71A6D-940F-CBBC-7CBA-E32381C63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23" y="1902109"/>
            <a:ext cx="4429474" cy="24851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118D8-A283-CBAE-F65C-3446B3910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45" y="1902109"/>
            <a:ext cx="4449432" cy="249706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0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2B437-0AFD-B566-35C0-3184CDAB1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DEB05DE-6635-53CA-E003-199720A759B1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C98F98F-3025-F7F6-3DF3-E3A715DFE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E20A5F2-F257-72DB-7629-2BC165C41615}"/>
              </a:ext>
            </a:extLst>
          </p:cNvPr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solidFill>
                  <a:srgbClr val="548ED6"/>
                </a:solidFill>
                <a:latin typeface="+mn-ea"/>
                <a:cs typeface="Malgun Gothic"/>
              </a:rPr>
              <a:t>국내 오토바이 진입 차단 시설물</a:t>
            </a:r>
            <a:endParaRPr sz="2000" dirty="0">
              <a:solidFill>
                <a:srgbClr val="548ED6"/>
              </a:solidFill>
              <a:latin typeface="+mn-ea"/>
              <a:cs typeface="Malgun Gothi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EE467-A898-9005-5E17-4FBD8E9096F9}"/>
              </a:ext>
            </a:extLst>
          </p:cNvPr>
          <p:cNvSpPr txBox="1"/>
          <p:nvPr/>
        </p:nvSpPr>
        <p:spPr>
          <a:xfrm>
            <a:off x="1317648" y="5026650"/>
            <a:ext cx="7532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국내에서는 입간판에 오토바이 진입 금지 문구를 적어 세워놓기만 하거나</a:t>
            </a:r>
          </a:p>
          <a:p>
            <a:pPr algn="ctr"/>
            <a:r>
              <a:rPr lang="ko-KR" altLang="en-US" dirty="0"/>
              <a:t>오토바이가 진입하지 못하도록 커브 형태의 고정형 </a:t>
            </a:r>
            <a:r>
              <a:rPr lang="ko-KR" altLang="en-US" dirty="0" err="1"/>
              <a:t>볼라드를</a:t>
            </a:r>
            <a:r>
              <a:rPr lang="ko-KR" altLang="en-US" dirty="0"/>
              <a:t> 설치 시공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chemeClr val="accent2"/>
                </a:solidFill>
              </a:rPr>
              <a:t>이는 오토바이의 진입을 제대로 차단하지 못함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85C82-C007-D91C-A6AC-3539A21B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2" y="1982339"/>
            <a:ext cx="3542216" cy="23540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5C5BB-61C6-5A7C-B216-E202B234B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64" y="2000627"/>
            <a:ext cx="3886200" cy="21904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256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71E65-BC0E-B26D-1108-9B2D967E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2718B1-4276-755B-72B0-57AEB8A67606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3A6BE4D-CA96-89AF-5E68-B1B0B665B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필요성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2BACFD0-9AE0-814A-99C9-69C84FA447B9}"/>
              </a:ext>
            </a:extLst>
          </p:cNvPr>
          <p:cNvSpPr txBox="1"/>
          <p:nvPr/>
        </p:nvSpPr>
        <p:spPr>
          <a:xfrm>
            <a:off x="574040" y="1124817"/>
            <a:ext cx="808037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299720" algn="l"/>
              </a:tabLst>
            </a:pPr>
            <a:r>
              <a:rPr lang="ko-KR" altLang="en-US" sz="2000" dirty="0">
                <a:solidFill>
                  <a:srgbClr val="548ED6"/>
                </a:solidFill>
                <a:latin typeface="+mn-ea"/>
                <a:cs typeface="Malgun Gothic"/>
              </a:rPr>
              <a:t>해외 오토바이 진입 차단 시설물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24C1D5-4C59-7D6B-2A6C-1257EB7CACAC}"/>
              </a:ext>
            </a:extLst>
          </p:cNvPr>
          <p:cNvSpPr txBox="1"/>
          <p:nvPr/>
        </p:nvSpPr>
        <p:spPr>
          <a:xfrm>
            <a:off x="375465" y="5214360"/>
            <a:ext cx="9155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해외에서는 오토바이의 형태 및 커브 반경을 고려하여 오토바이 진입을 방지하기 위한 시설물을 설치</a:t>
            </a:r>
            <a:endParaRPr lang="en-US" altLang="ko-KR" sz="1600" dirty="0"/>
          </a:p>
          <a:p>
            <a:pPr algn="ctr"/>
            <a:r>
              <a:rPr lang="ko-KR" altLang="en-US" sz="1600" dirty="0">
                <a:solidFill>
                  <a:schemeClr val="accent2"/>
                </a:solidFill>
              </a:rPr>
              <a:t>하지만 이 때문에 오히려 자전거</a:t>
            </a:r>
            <a:r>
              <a:rPr lang="en-US" altLang="ko-KR" sz="1600" dirty="0">
                <a:solidFill>
                  <a:schemeClr val="accent2"/>
                </a:solidFill>
              </a:rPr>
              <a:t>,</a:t>
            </a:r>
            <a:r>
              <a:rPr lang="ko-KR" altLang="en-US" sz="1600" dirty="0">
                <a:solidFill>
                  <a:schemeClr val="accent2"/>
                </a:solidFill>
              </a:rPr>
              <a:t> 유모차 등의 진입이 불편해지는 추가 문제점 존재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2AFE7-B4D3-75A9-1AC4-ECD96EB5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14913"/>
            <a:ext cx="5878288" cy="342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3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C58C8-EB97-8AE8-0FB7-D95F743AD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2031FEB-9E46-DEFE-33AE-0DE5787A829F}"/>
              </a:ext>
            </a:extLst>
          </p:cNvPr>
          <p:cNvSpPr txBox="1"/>
          <p:nvPr/>
        </p:nvSpPr>
        <p:spPr>
          <a:xfrm>
            <a:off x="1208504" y="6486875"/>
            <a:ext cx="17056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Image </a:t>
            </a:r>
            <a:r>
              <a:rPr sz="1400" b="1" spc="-5" dirty="0">
                <a:solidFill>
                  <a:srgbClr val="1F497D"/>
                </a:solidFill>
                <a:latin typeface="Times New Roman"/>
                <a:cs typeface="Times New Roman"/>
              </a:rPr>
              <a:t>Processing</a:t>
            </a:r>
            <a:r>
              <a:rPr sz="1400" b="1" spc="-70" dirty="0">
                <a:solidFill>
                  <a:srgbClr val="1F497D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1F497D"/>
                </a:solidFill>
                <a:latin typeface="Times New Roman"/>
                <a:cs typeface="Times New Roman"/>
              </a:rPr>
              <a:t>Lab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59809CB-24A0-C0DE-A2B5-762FE0C3ED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040" y="609888"/>
            <a:ext cx="10909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dirty="0"/>
              <a:t>목적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622322-27FF-4504-C860-ED4FBAB86B43}"/>
              </a:ext>
            </a:extLst>
          </p:cNvPr>
          <p:cNvSpPr txBox="1"/>
          <p:nvPr/>
        </p:nvSpPr>
        <p:spPr>
          <a:xfrm>
            <a:off x="900448" y="2167116"/>
            <a:ext cx="810510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기존 </a:t>
            </a:r>
            <a:r>
              <a:rPr lang="ko-KR" altLang="en-US" dirty="0" err="1"/>
              <a:t>볼라드는</a:t>
            </a:r>
            <a:r>
              <a:rPr lang="ko-KR" altLang="en-US" dirty="0"/>
              <a:t> 단순히 오토바이가 피해갈 수 있거나</a:t>
            </a:r>
            <a:r>
              <a:rPr lang="en-US" altLang="ko-KR" dirty="0"/>
              <a:t>,</a:t>
            </a:r>
            <a:r>
              <a:rPr lang="ko-KR" altLang="en-US" dirty="0"/>
              <a:t> 오토바이만 </a:t>
            </a:r>
            <a:r>
              <a:rPr lang="ko-KR" altLang="en-US" dirty="0" err="1"/>
              <a:t>막는것이</a:t>
            </a:r>
            <a:r>
              <a:rPr lang="ko-KR" altLang="en-US" dirty="0"/>
              <a:t> 아닌</a:t>
            </a:r>
            <a:endParaRPr lang="en-US" altLang="ko-KR" dirty="0"/>
          </a:p>
          <a:p>
            <a:pPr algn="ctr"/>
            <a:r>
              <a:rPr lang="ko-KR" altLang="en-US" dirty="0"/>
              <a:t>유모차</a:t>
            </a:r>
            <a:r>
              <a:rPr lang="en-US" altLang="ko-KR" dirty="0"/>
              <a:t>,</a:t>
            </a:r>
            <a:r>
              <a:rPr lang="ko-KR" altLang="en-US" dirty="0"/>
              <a:t> 휠체어</a:t>
            </a:r>
            <a:r>
              <a:rPr lang="en-US" altLang="ko-KR" dirty="0"/>
              <a:t>,</a:t>
            </a:r>
            <a:r>
              <a:rPr lang="ko-KR" altLang="en-US" dirty="0"/>
              <a:t> 자전거 등의 진출입도 원활하지 못하게 막는 단점이 있음</a:t>
            </a:r>
            <a:r>
              <a:rPr lang="en-US" altLang="ko-KR" dirty="0"/>
              <a:t>.</a:t>
            </a:r>
          </a:p>
          <a:p>
            <a:pPr algn="ctr"/>
            <a:endParaRPr lang="en-US" altLang="ko-KR" sz="1600" dirty="0"/>
          </a:p>
          <a:p>
            <a:pPr algn="ctr"/>
            <a:endParaRPr lang="ko-KR" altLang="en-US" sz="1600" dirty="0"/>
          </a:p>
          <a:p>
            <a:pPr algn="ctr"/>
            <a:r>
              <a:rPr lang="ko-KR" altLang="en-US" dirty="0"/>
              <a:t>오토바이 진입이 감지되었을 때 작동하며 </a:t>
            </a:r>
            <a:r>
              <a:rPr lang="ko-KR" altLang="en-US" dirty="0">
                <a:solidFill>
                  <a:srgbClr val="FF0000"/>
                </a:solidFill>
              </a:rPr>
              <a:t>오토바이의 출입을 막는 시스템 </a:t>
            </a:r>
            <a:r>
              <a:rPr lang="ko-KR" altLang="en-US" dirty="0"/>
              <a:t>개발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보행로 입구에 위 프로젝트의 시스템을 설치하여</a:t>
            </a:r>
            <a:endParaRPr lang="en-US" altLang="ko-KR" dirty="0"/>
          </a:p>
          <a:p>
            <a:pPr algn="ctr"/>
            <a:r>
              <a:rPr lang="ko-KR" altLang="en-US" dirty="0"/>
              <a:t>보행자 및 노약자</a:t>
            </a:r>
            <a:r>
              <a:rPr lang="en-US" altLang="ko-KR" dirty="0"/>
              <a:t>, </a:t>
            </a:r>
            <a:r>
              <a:rPr lang="ko-KR" altLang="en-US" dirty="0"/>
              <a:t>장애인</a:t>
            </a:r>
            <a:r>
              <a:rPr lang="en-US" altLang="ko-KR" dirty="0"/>
              <a:t>, </a:t>
            </a:r>
            <a:r>
              <a:rPr lang="ko-KR" altLang="en-US" dirty="0"/>
              <a:t>임산부 등 </a:t>
            </a:r>
            <a:r>
              <a:rPr lang="ko-KR" altLang="en-US" dirty="0">
                <a:solidFill>
                  <a:srgbClr val="FF0000"/>
                </a:solidFill>
              </a:rPr>
              <a:t>교통약자의 안전에 이바지 </a:t>
            </a:r>
            <a:r>
              <a:rPr lang="ko-KR" altLang="en-US" dirty="0"/>
              <a:t>한다</a:t>
            </a:r>
            <a:endParaRPr lang="ko-KR" alt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85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5790</TotalTime>
  <Words>2180</Words>
  <Application>Microsoft Macintosh PowerPoint</Application>
  <PresentationFormat>A4 Paper (210x297 mm)</PresentationFormat>
  <Paragraphs>315</Paragraphs>
  <Slides>32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Malgun Gothic</vt:lpstr>
      <vt:lpstr>Arial</vt:lpstr>
      <vt:lpstr>Calibri</vt:lpstr>
      <vt:lpstr>Consolas</vt:lpstr>
      <vt:lpstr>Times New Roman</vt:lpstr>
      <vt:lpstr>Wingdings</vt:lpstr>
      <vt:lpstr>Office Theme</vt:lpstr>
      <vt:lpstr>Mobile/WebService Project</vt:lpstr>
      <vt:lpstr>목차</vt:lpstr>
      <vt:lpstr>요구조건</vt:lpstr>
      <vt:lpstr>시스템 구성도</vt:lpstr>
      <vt:lpstr>필요성</vt:lpstr>
      <vt:lpstr>필요성</vt:lpstr>
      <vt:lpstr>필요성</vt:lpstr>
      <vt:lpstr>필요성</vt:lpstr>
      <vt:lpstr>목적</vt:lpstr>
      <vt:lpstr>목적</vt:lpstr>
      <vt:lpstr>기능 - 조건대비표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- 1. Edge System(Python 기반, 공통)</vt:lpstr>
      <vt:lpstr>기능 - 2. Service System(Python, Django 기반)</vt:lpstr>
      <vt:lpstr>기능 - 2. Service System(Python, Django 기반)</vt:lpstr>
      <vt:lpstr>기능 - 2. Service System(Python, Django 기반)</vt:lpstr>
      <vt:lpstr>기능 - 2. Service System(Python, Django 기반)</vt:lpstr>
      <vt:lpstr>기능 - 2. Service System(Python, Django 기반)</vt:lpstr>
      <vt:lpstr>기능 - 2. Service System(Python, Django 기반)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 - 3. Client System(Android, Java기반, 개별 제안)</vt:lpstr>
      <vt:lpstr>기능</vt:lpstr>
      <vt:lpstr>사용자 시나리오(Ui 구성)</vt:lpstr>
      <vt:lpstr>사용자 시나리오(Ui 구성)</vt:lpstr>
      <vt:lpstr>데모(구동 동영상, mp4 동영상 파일을 추가 함)</vt:lpstr>
      <vt:lpstr>기대효과 및 결론</vt:lpstr>
      <vt:lpstr>결과물의 목록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안기옥</dc:creator>
  <cp:lastModifiedBy>JEONGNAMJUN</cp:lastModifiedBy>
  <cp:revision>66</cp:revision>
  <dcterms:created xsi:type="dcterms:W3CDTF">2020-06-08T19:34:44Z</dcterms:created>
  <dcterms:modified xsi:type="dcterms:W3CDTF">2025-12-15T10:11:16Z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Creator">
    <vt:lpwstr>PowerPoint용 Acrobat PDFMaker 15</vt:lpwstr>
  </property>
  <property fmtid="{D5CDD505-2E9C-101B-9397-08002B2CF9AE}" pid="4" name="LastSaved">
    <vt:filetime>2020-06-08T00:00:00Z</vt:filetime>
  </property>
</Properties>
</file>